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85" r:id="rId3"/>
    <p:sldId id="282" r:id="rId4"/>
    <p:sldId id="261" r:id="rId5"/>
    <p:sldId id="288" r:id="rId6"/>
    <p:sldId id="281" r:id="rId7"/>
    <p:sldId id="284" r:id="rId8"/>
    <p:sldId id="265" r:id="rId9"/>
    <p:sldId id="283" r:id="rId10"/>
    <p:sldId id="268" r:id="rId11"/>
    <p:sldId id="292" r:id="rId12"/>
    <p:sldId id="286" r:id="rId13"/>
    <p:sldId id="293" r:id="rId14"/>
    <p:sldId id="289" r:id="rId15"/>
    <p:sldId id="290" r:id="rId16"/>
    <p:sldId id="29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6270" autoAdjust="0"/>
  </p:normalViewPr>
  <p:slideViewPr>
    <p:cSldViewPr>
      <p:cViewPr>
        <p:scale>
          <a:sx n="100" d="100"/>
          <a:sy n="100" d="100"/>
        </p:scale>
        <p:origin x="-516" y="-90"/>
      </p:cViewPr>
      <p:guideLst>
        <p:guide orient="horz" pos="2160"/>
        <p:guide pos="2880"/>
      </p:guideLst>
    </p:cSldViewPr>
  </p:slideViewPr>
  <p:outlineViewPr>
    <p:cViewPr>
      <p:scale>
        <a:sx n="33" d="100"/>
        <a:sy n="33" d="100"/>
      </p:scale>
      <p:origin x="0" y="394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9221A8-E518-4621-8964-644214094BB8}" type="datetimeFigureOut">
              <a:rPr lang="en-GB" smtClean="0"/>
              <a:t>24/06/2019</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FD1241-33EE-4575-87FF-EA48AF9F23DC}" type="slidenum">
              <a:rPr lang="en-GB" smtClean="0"/>
              <a:t>‹#›</a:t>
            </a:fld>
            <a:endParaRPr lang="en-GB" dirty="0"/>
          </a:p>
        </p:txBody>
      </p:sp>
    </p:spTree>
    <p:extLst>
      <p:ext uri="{BB962C8B-B14F-4D97-AF65-F5344CB8AC3E}">
        <p14:creationId xmlns:p14="http://schemas.microsoft.com/office/powerpoint/2010/main" val="2484834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DCFD1241-33EE-4575-87FF-EA48AF9F23DC}" type="slidenum">
              <a:rPr lang="en-GB" smtClean="0"/>
              <a:t>1</a:t>
            </a:fld>
            <a:endParaRPr lang="en-GB" dirty="0"/>
          </a:p>
        </p:txBody>
      </p:sp>
    </p:spTree>
    <p:extLst>
      <p:ext uri="{BB962C8B-B14F-4D97-AF65-F5344CB8AC3E}">
        <p14:creationId xmlns:p14="http://schemas.microsoft.com/office/powerpoint/2010/main" val="2454839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 electronic document management system (EDMS) is a software program that manages the creation, storage and control of documents electronically (</a:t>
            </a:r>
            <a:r>
              <a:rPr lang="en-GB" dirty="0" err="1" smtClean="0"/>
              <a:t>Hajjar</a:t>
            </a:r>
            <a:r>
              <a:rPr lang="en-GB" baseline="0" dirty="0" smtClean="0"/>
              <a:t> </a:t>
            </a:r>
            <a:r>
              <a:rPr lang="en-GB" dirty="0" smtClean="0"/>
              <a:t>&amp; </a:t>
            </a:r>
            <a:r>
              <a:rPr lang="en-GB" dirty="0" err="1" smtClean="0"/>
              <a:t>AbouRizk</a:t>
            </a:r>
            <a:r>
              <a:rPr lang="en-GB" dirty="0" smtClean="0"/>
              <a:t>, 2000)</a:t>
            </a:r>
            <a:r>
              <a:rPr lang="en-GB" dirty="0" smtClean="0"/>
              <a:t>. The primary function of an EDMS is to manage electronic information within </a:t>
            </a:r>
            <a:r>
              <a:rPr lang="en-GB" sz="1200" b="0" i="0" kern="1200" dirty="0" smtClean="0">
                <a:solidFill>
                  <a:schemeClr val="tx1"/>
                </a:solidFill>
                <a:effectLst/>
                <a:latin typeface="+mn-lt"/>
                <a:ea typeface="+mn-ea"/>
                <a:cs typeface="+mn-cs"/>
              </a:rPr>
              <a:t>Hollywood Organic Co-op</a:t>
            </a:r>
            <a:r>
              <a:rPr lang="en-GB" dirty="0" smtClean="0"/>
              <a:t> workflow. </a:t>
            </a:r>
            <a:r>
              <a:rPr lang="en-GB" sz="1200" b="0" i="0" kern="1200" dirty="0" smtClean="0">
                <a:solidFill>
                  <a:schemeClr val="tx1"/>
                </a:solidFill>
                <a:effectLst/>
                <a:latin typeface="+mn-lt"/>
                <a:ea typeface="+mn-ea"/>
                <a:cs typeface="+mn-cs"/>
              </a:rPr>
              <a:t>Hollywood Organic Co-op </a:t>
            </a:r>
            <a:r>
              <a:rPr lang="en-GB" dirty="0" smtClean="0"/>
              <a:t>EDMS should include document management, workflow, text retrieval, and imaging. Not all EDMSs have records management capability. To qualify as a records management system, an EDMS must be capable of providing secure access, maintaining the context, and executing disposition instructions for all records in the system. Before implementing a system </a:t>
            </a:r>
            <a:r>
              <a:rPr lang="en-GB" sz="1200" b="0" i="0" kern="1200" dirty="0" smtClean="0">
                <a:solidFill>
                  <a:schemeClr val="tx1"/>
                </a:solidFill>
                <a:effectLst/>
                <a:latin typeface="+mn-lt"/>
                <a:ea typeface="+mn-ea"/>
                <a:cs typeface="+mn-cs"/>
              </a:rPr>
              <a:t>Hollywood Organic Co-op </a:t>
            </a:r>
            <a:r>
              <a:rPr lang="en-GB" dirty="0" smtClean="0"/>
              <a:t>must determine how it fits into your overall records management strategy. EDMS functionality is often integrated into Content Management (CM) systems. These systems combine additional functionality such as website management with workflow tools, standard templates and access rights</a:t>
            </a:r>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2</a:t>
            </a:fld>
            <a:endParaRPr lang="en-GB" dirty="0"/>
          </a:p>
        </p:txBody>
      </p:sp>
    </p:spTree>
    <p:extLst>
      <p:ext uri="{BB962C8B-B14F-4D97-AF65-F5344CB8AC3E}">
        <p14:creationId xmlns:p14="http://schemas.microsoft.com/office/powerpoint/2010/main" val="2055893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Legal Framework </a:t>
            </a:r>
          </a:p>
          <a:p>
            <a:r>
              <a:rPr lang="en-GB" dirty="0" smtClean="0"/>
              <a:t>If </a:t>
            </a:r>
            <a:r>
              <a:rPr lang="en-GB" sz="1200" b="0" i="0" kern="1200" dirty="0" smtClean="0">
                <a:solidFill>
                  <a:schemeClr val="tx1"/>
                </a:solidFill>
                <a:effectLst/>
                <a:latin typeface="+mn-lt"/>
                <a:ea typeface="+mn-ea"/>
                <a:cs typeface="+mn-cs"/>
              </a:rPr>
              <a:t>Hollywood Organic Co-op</a:t>
            </a:r>
            <a:r>
              <a:rPr lang="en-GB" dirty="0" smtClean="0"/>
              <a:t> choose to use an EDMS, the selection requires a careful, considered balance between the legal requirements and </a:t>
            </a:r>
            <a:r>
              <a:rPr lang="en-GB" sz="1200" b="0" i="0" kern="1200" dirty="0" smtClean="0">
                <a:solidFill>
                  <a:schemeClr val="tx1"/>
                </a:solidFill>
                <a:effectLst/>
                <a:latin typeface="+mn-lt"/>
                <a:ea typeface="+mn-ea"/>
                <a:cs typeface="+mn-cs"/>
              </a:rPr>
              <a:t>Hollywood Organic Co-op</a:t>
            </a:r>
            <a:r>
              <a:rPr lang="en-GB" dirty="0" smtClean="0"/>
              <a:t> technological options. Use of an EDMS is not a panacea for implementing </a:t>
            </a:r>
            <a:r>
              <a:rPr lang="en-GB" sz="1200" b="0" i="0" kern="1200" dirty="0" smtClean="0">
                <a:solidFill>
                  <a:schemeClr val="tx1"/>
                </a:solidFill>
                <a:effectLst/>
                <a:latin typeface="+mn-lt"/>
                <a:ea typeface="+mn-ea"/>
                <a:cs typeface="+mn-cs"/>
              </a:rPr>
              <a:t>Hollywood Organic Co-op </a:t>
            </a:r>
            <a:r>
              <a:rPr lang="en-GB" dirty="0" smtClean="0"/>
              <a:t>electronic records management strategy. </a:t>
            </a:r>
            <a:r>
              <a:rPr lang="en-GB" sz="1200" b="0" i="0" kern="1200" dirty="0" smtClean="0">
                <a:solidFill>
                  <a:schemeClr val="tx1"/>
                </a:solidFill>
                <a:effectLst/>
                <a:latin typeface="+mn-lt"/>
                <a:ea typeface="+mn-ea"/>
                <a:cs typeface="+mn-cs"/>
              </a:rPr>
              <a:t>Hollywood Organic Co-op </a:t>
            </a:r>
            <a:r>
              <a:rPr lang="en-GB" dirty="0" smtClean="0"/>
              <a:t>should not assume that the requirements for a government agency are built into an EDMS </a:t>
            </a:r>
            <a:r>
              <a:rPr lang="en-GB" dirty="0" smtClean="0"/>
              <a:t>(</a:t>
            </a:r>
            <a:r>
              <a:rPr lang="en-GB" dirty="0" err="1" smtClean="0"/>
              <a:t>Hajjar</a:t>
            </a:r>
            <a:r>
              <a:rPr lang="en-GB" baseline="0" dirty="0" smtClean="0"/>
              <a:t> </a:t>
            </a:r>
            <a:r>
              <a:rPr lang="en-GB" dirty="0" smtClean="0"/>
              <a:t>&amp; </a:t>
            </a:r>
            <a:r>
              <a:rPr lang="en-GB" dirty="0" err="1" smtClean="0"/>
              <a:t>AbouRizk</a:t>
            </a:r>
            <a:r>
              <a:rPr lang="en-GB" dirty="0" smtClean="0"/>
              <a:t>, 2000)</a:t>
            </a:r>
            <a:r>
              <a:rPr lang="en-GB" dirty="0" smtClean="0"/>
              <a:t>. In fact, the use of an EDMS can lead to records management problems, especially for government agencies with specific legal requirements. For example, an EDMS may improve collaboration during document development. However, the EDMS also may create multiple copies of a document and may not provide the access security you need to protect not-public records as defined by the Minnesota Government Data Practices Act (MGDPA). The decision to use an EDMS requires significant planning and analysis.</a:t>
            </a:r>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3</a:t>
            </a:fld>
            <a:endParaRPr lang="en-GB" dirty="0"/>
          </a:p>
        </p:txBody>
      </p:sp>
    </p:spTree>
    <p:extLst>
      <p:ext uri="{BB962C8B-B14F-4D97-AF65-F5344CB8AC3E}">
        <p14:creationId xmlns:p14="http://schemas.microsoft.com/office/powerpoint/2010/main" val="1030529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Government Standards </a:t>
            </a:r>
          </a:p>
          <a:p>
            <a:r>
              <a:rPr lang="en-GB" dirty="0" smtClean="0"/>
              <a:t>Government agencies are subject to government regulations and guidelines in the selection of an EDMS. </a:t>
            </a:r>
            <a:r>
              <a:rPr lang="en-GB" sz="1200" dirty="0" smtClean="0"/>
              <a:t>Hollywood Organic Co-op  should b</a:t>
            </a:r>
            <a:r>
              <a:rPr lang="en-GB" dirty="0" smtClean="0"/>
              <a:t>ear in mind that even though an EDMS may meet all the government guidelines, it may not meet all the requirements for the State of Minnesota and the business </a:t>
            </a:r>
            <a:r>
              <a:rPr lang="en-GB" dirty="0" smtClean="0"/>
              <a:t>(</a:t>
            </a:r>
            <a:r>
              <a:rPr lang="en-GB" dirty="0" err="1" smtClean="0"/>
              <a:t>Hajjar</a:t>
            </a:r>
            <a:r>
              <a:rPr lang="en-GB" baseline="0" dirty="0" smtClean="0"/>
              <a:t> </a:t>
            </a:r>
            <a:r>
              <a:rPr lang="en-GB" dirty="0" smtClean="0"/>
              <a:t>&amp; </a:t>
            </a:r>
            <a:r>
              <a:rPr lang="en-GB" dirty="0" err="1" smtClean="0"/>
              <a:t>AbouRizk</a:t>
            </a:r>
            <a:r>
              <a:rPr lang="en-GB" dirty="0" smtClean="0"/>
              <a:t>, 2000)</a:t>
            </a:r>
            <a:r>
              <a:rPr lang="en-GB" dirty="0" smtClean="0"/>
              <a:t>. It must carefully examine if the EDMS supports: </a:t>
            </a:r>
          </a:p>
          <a:p>
            <a:pPr marL="228600" indent="-228600">
              <a:buFont typeface="+mj-lt"/>
              <a:buAutoNum type="arabicPeriod"/>
            </a:pPr>
            <a:r>
              <a:rPr lang="en-GB" dirty="0" smtClean="0"/>
              <a:t>Adequate security for the protection of not-public records </a:t>
            </a:r>
          </a:p>
          <a:p>
            <a:pPr marL="228600" indent="-228600">
              <a:buFont typeface="+mj-lt"/>
              <a:buAutoNum type="arabicPeriod"/>
            </a:pPr>
            <a:r>
              <a:rPr lang="en-GB" dirty="0" smtClean="0"/>
              <a:t>Adequate access to public records </a:t>
            </a:r>
          </a:p>
          <a:p>
            <a:pPr marL="228600" indent="-228600">
              <a:buFont typeface="+mj-lt"/>
              <a:buAutoNum type="arabicPeriod"/>
            </a:pPr>
            <a:r>
              <a:rPr lang="en-GB" dirty="0" smtClean="0"/>
              <a:t>Ability to capture and manage electronic records in a way that meets legal requirements for parameters such as trustworthiness, completeness, accessibility, legal admissibility, and durability </a:t>
            </a:r>
          </a:p>
          <a:p>
            <a:pPr marL="228600" indent="-228600">
              <a:buFont typeface="+mj-lt"/>
              <a:buAutoNum type="arabicPeriod"/>
            </a:pPr>
            <a:r>
              <a:rPr lang="en-GB" dirty="0" smtClean="0"/>
              <a:t>All electronic formats included in the official definition of a government record</a:t>
            </a:r>
            <a:endParaRPr lang="en-US" dirty="0" smtClean="0"/>
          </a:p>
        </p:txBody>
      </p:sp>
      <p:sp>
        <p:nvSpPr>
          <p:cNvPr id="4" name="Slide Number Placeholder 3"/>
          <p:cNvSpPr>
            <a:spLocks noGrp="1"/>
          </p:cNvSpPr>
          <p:nvPr>
            <p:ph type="sldNum" sz="quarter" idx="10"/>
          </p:nvPr>
        </p:nvSpPr>
        <p:spPr/>
        <p:txBody>
          <a:bodyPr/>
          <a:lstStyle/>
          <a:p>
            <a:fld id="{DCFD1241-33EE-4575-87FF-EA48AF9F23DC}" type="slidenum">
              <a:rPr lang="en-GB" smtClean="0"/>
              <a:t>4</a:t>
            </a:fld>
            <a:endParaRPr lang="en-GB" dirty="0"/>
          </a:p>
        </p:txBody>
      </p:sp>
    </p:spTree>
    <p:extLst>
      <p:ext uri="{BB962C8B-B14F-4D97-AF65-F5344CB8AC3E}">
        <p14:creationId xmlns:p14="http://schemas.microsoft.com/office/powerpoint/2010/main" val="365569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Each vendor’s EDMS has different degrees of functionality. In an EDMS designed for the private sector, the functions available may not allow you to meet your legal requirements. For example, an EDMS designed for the private sector may be unable to: </a:t>
            </a:r>
          </a:p>
          <a:p>
            <a:pPr marL="228600" indent="-228600">
              <a:buFont typeface="+mj-lt"/>
              <a:buAutoNum type="arabicPeriod"/>
            </a:pPr>
            <a:r>
              <a:rPr lang="en-GB" dirty="0" smtClean="0"/>
              <a:t>Manage all the required file formats that constitute government records </a:t>
            </a:r>
          </a:p>
          <a:p>
            <a:pPr marL="228600" indent="-228600">
              <a:buFont typeface="+mj-lt"/>
              <a:buAutoNum type="arabicPeriod"/>
            </a:pPr>
            <a:r>
              <a:rPr lang="en-GB" dirty="0" smtClean="0"/>
              <a:t>Preserve the record’s required metadata </a:t>
            </a:r>
          </a:p>
          <a:p>
            <a:pPr marL="228600" indent="-228600">
              <a:buFont typeface="+mj-lt"/>
              <a:buAutoNum type="arabicPeriod"/>
            </a:pPr>
            <a:r>
              <a:rPr lang="en-GB" dirty="0" smtClean="0"/>
              <a:t>Ensure trustworthiness </a:t>
            </a:r>
          </a:p>
          <a:p>
            <a:pPr marL="228600" indent="-228600">
              <a:buFont typeface="+mj-lt"/>
              <a:buAutoNum type="arabicPeriod"/>
            </a:pPr>
            <a:r>
              <a:rPr lang="en-GB" dirty="0" smtClean="0"/>
              <a:t>Provide adequate security of not-public information and records</a:t>
            </a:r>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5</a:t>
            </a:fld>
            <a:endParaRPr lang="en-GB" dirty="0"/>
          </a:p>
        </p:txBody>
      </p:sp>
    </p:spTree>
    <p:extLst>
      <p:ext uri="{BB962C8B-B14F-4D97-AF65-F5344CB8AC3E}">
        <p14:creationId xmlns:p14="http://schemas.microsoft.com/office/powerpoint/2010/main" val="3118061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Document Workflow Integration </a:t>
            </a:r>
          </a:p>
          <a:p>
            <a:r>
              <a:rPr lang="en-GB" dirty="0" smtClean="0"/>
              <a:t>The CIO should look for an EDMS that will help you integrate and automate document management and records management at each point in your agency’s records continuum. Records should be managed as part of a continuum, rather than as having discrete stages in a life cycle. The right EDMS may increase the ease of this integrated management. An EDMS should support the business workflow needs and enable it to capture and manage records as part of its daily work (one of the requirements for records to be accepted as evidence under the law). </a:t>
            </a:r>
            <a:endParaRPr lang="en-GB" dirty="0"/>
          </a:p>
        </p:txBody>
      </p:sp>
      <p:sp>
        <p:nvSpPr>
          <p:cNvPr id="4" name="Slide Number Placeholder 3"/>
          <p:cNvSpPr>
            <a:spLocks noGrp="1"/>
          </p:cNvSpPr>
          <p:nvPr>
            <p:ph type="sldNum" sz="quarter" idx="10"/>
          </p:nvPr>
        </p:nvSpPr>
        <p:spPr/>
        <p:txBody>
          <a:bodyPr/>
          <a:lstStyle/>
          <a:p>
            <a:fld id="{DCFD1241-33EE-4575-87FF-EA48AF9F23DC}" type="slidenum">
              <a:rPr lang="en-GB" smtClean="0"/>
              <a:t>6</a:t>
            </a:fld>
            <a:endParaRPr lang="en-GB" dirty="0"/>
          </a:p>
        </p:txBody>
      </p:sp>
    </p:spTree>
    <p:extLst>
      <p:ext uri="{BB962C8B-B14F-4D97-AF65-F5344CB8AC3E}">
        <p14:creationId xmlns:p14="http://schemas.microsoft.com/office/powerpoint/2010/main" val="1301741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Basic Functions </a:t>
            </a:r>
          </a:p>
          <a:p>
            <a:r>
              <a:rPr lang="en-GB" dirty="0" smtClean="0"/>
              <a:t>At a minimum, look for an EDMS that provides: Security control. This function controls which users have access to which information. Any system that you use must be able to protect not-public records as defined by the MGDPA. Addition, designation, and version control. The EDMS should allow users to add documents to the system and designate a document as an official government record. It should also automatically assign the correct version designation. Metadata capture and use. The EDMS should allow you to capture and use the metadata appropriate for your agency</a:t>
            </a:r>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7</a:t>
            </a:fld>
            <a:endParaRPr lang="en-GB" dirty="0"/>
          </a:p>
        </p:txBody>
      </p:sp>
    </p:spTree>
    <p:extLst>
      <p:ext uri="{BB962C8B-B14F-4D97-AF65-F5344CB8AC3E}">
        <p14:creationId xmlns:p14="http://schemas.microsoft.com/office/powerpoint/2010/main" val="2067241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Optional Functions </a:t>
            </a:r>
          </a:p>
          <a:p>
            <a:r>
              <a:rPr lang="en-GB" dirty="0" smtClean="0"/>
              <a:t>You may also want an EDMS that can provide: Records management. EDMS systems do not always include the ability to perform records management functions. Those that offer records management functionality are sometimes referred to as Electronic Document and Records Management Systems (EDRMS). In addition to these systems, stand-alone records management software, referred to as Records Management Applications (RMA), are available. A records management system must be able to provide secure access, maintain the record’s context within a record series, and automate the execution of disposition instructions for all records in the system. EDRMs and RMAs often require individual users to make decisions as to which documents qualify as records, thereby adding a layer of complexity to the work process. As a result, suitable training for all users is of utmost importance to a successful implementation. </a:t>
            </a:r>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FD1241-33EE-4575-87FF-EA48AF9F23DC}" type="slidenum">
              <a:rPr lang="en-GB" smtClean="0"/>
              <a:t>8</a:t>
            </a:fld>
            <a:endParaRPr lang="en-GB" dirty="0"/>
          </a:p>
        </p:txBody>
      </p:sp>
    </p:spTree>
    <p:extLst>
      <p:ext uri="{BB962C8B-B14F-4D97-AF65-F5344CB8AC3E}">
        <p14:creationId xmlns:p14="http://schemas.microsoft.com/office/powerpoint/2010/main" val="1627888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Management Software Applications</a:t>
            </a:r>
          </a:p>
          <a:p>
            <a:r>
              <a:rPr lang="en-GB" dirty="0" smtClean="0"/>
              <a:t>Due to the impact on users and the additional expense associated with successful implementation, successful incorporation of records management software into your agency will require patience, on-going management support, and consistent availability of resources </a:t>
            </a:r>
            <a:r>
              <a:rPr lang="en-GB" sz="1200" dirty="0" smtClean="0"/>
              <a:t>(</a:t>
            </a:r>
            <a:r>
              <a:rPr lang="en-GB" dirty="0" smtClean="0"/>
              <a:t>Downing, 2006)</a:t>
            </a:r>
            <a:r>
              <a:rPr lang="en-GB" dirty="0" smtClean="0"/>
              <a:t>. </a:t>
            </a:r>
          </a:p>
          <a:p>
            <a:r>
              <a:rPr lang="en-GB" dirty="0" smtClean="0"/>
              <a:t>Storage. </a:t>
            </a:r>
          </a:p>
          <a:p>
            <a:r>
              <a:rPr lang="en-GB" dirty="0" smtClean="0"/>
              <a:t>This function will allow you to store documents within the EDMS or to centrally manage your adjunct storage system. </a:t>
            </a:r>
          </a:p>
          <a:p>
            <a:r>
              <a:rPr lang="en-GB" dirty="0" smtClean="0"/>
              <a:t>Free-text search. </a:t>
            </a:r>
          </a:p>
          <a:p>
            <a:r>
              <a:rPr lang="en-GB" dirty="0" smtClean="0"/>
              <a:t>This function allows users to search every word in an entire document or a specified group of documents. Other systems search only metadata. </a:t>
            </a:r>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9</a:t>
            </a:fld>
            <a:endParaRPr lang="en-GB" dirty="0"/>
          </a:p>
        </p:txBody>
      </p:sp>
    </p:spTree>
    <p:extLst>
      <p:ext uri="{BB962C8B-B14F-4D97-AF65-F5344CB8AC3E}">
        <p14:creationId xmlns:p14="http://schemas.microsoft.com/office/powerpoint/2010/main" val="2787537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Basic Process for Selecting an EDMS The following basic process for selecting, implementing, and managing an EDMS should serve as a baseline for you to develop a more specific process for your agency. The basic process includes: Needs assessment. The first stage is to work with internal stakeholders and understand your legal obligations to determine your unique needs. If you wish to use the EDMS for records management, be sure that you identify trustworthiness, completeness, accessibility, legal admissibility, and durability as needs (as discussed in the Electronic Records Management Strategy chapter of these guidelines). Be sure to think of not only your immediate needs, but also your long-term requirements. Vendor selection. You will need to carefully select an EDMS vendor. You may need to issue a request for proposals that sets forth your legal requirements and vendor selection criteria. You may also contact other Minnesota government agencies with similar systems. In short, you will want to gather as much information as you can about potential EDMSs as they are used in government agencies. </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FD1241-33EE-4575-87FF-EA48AF9F23DC}" type="slidenum">
              <a:rPr lang="en-GB" smtClean="0"/>
              <a:t>10</a:t>
            </a:fld>
            <a:endParaRPr lang="en-GB" dirty="0"/>
          </a:p>
        </p:txBody>
      </p:sp>
    </p:spTree>
    <p:extLst>
      <p:ext uri="{BB962C8B-B14F-4D97-AF65-F5344CB8AC3E}">
        <p14:creationId xmlns:p14="http://schemas.microsoft.com/office/powerpoint/2010/main" val="4081068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Vendor selection. CIO will need to carefully select an EDMS vendor. They may need to issue a request for proposals that sets forth your legal requirements and vendor selection criteria (</a:t>
            </a:r>
            <a:r>
              <a:rPr lang="en-GB" dirty="0" smtClean="0"/>
              <a:t>Downing, 2006)</a:t>
            </a:r>
            <a:r>
              <a:rPr lang="en-GB" sz="1200" dirty="0" smtClean="0"/>
              <a:t>. You may also contact other Minnesota government agencies with similar systems. In short, you will want to gather as much information as you can about potential EDMSs as they are used in businesses.</a:t>
            </a:r>
            <a:r>
              <a:rPr lang="en-GB" sz="1400" dirty="0" smtClean="0"/>
              <a:t> </a:t>
            </a:r>
            <a:endParaRPr lang="en-GB" sz="1200" dirty="0" smtClean="0"/>
          </a:p>
          <a:p>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11</a:t>
            </a:fld>
            <a:endParaRPr lang="en-GB" dirty="0"/>
          </a:p>
        </p:txBody>
      </p:sp>
    </p:spTree>
    <p:extLst>
      <p:ext uri="{BB962C8B-B14F-4D97-AF65-F5344CB8AC3E}">
        <p14:creationId xmlns:p14="http://schemas.microsoft.com/office/powerpoint/2010/main" val="1820414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Implementation plan. CIO will need to work with the vendor and internal stakeholders to develop a comprehensive implementation plan. The plan should include a: Technological implementation plan that outlines how and when the system will be installed and tested User implementation plan that includes training and system rollout Deployment. As detailed in the implementation plan, CIO will need to install and test the system, and train users. </a:t>
            </a:r>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12</a:t>
            </a:fld>
            <a:endParaRPr lang="en-GB" dirty="0"/>
          </a:p>
        </p:txBody>
      </p:sp>
    </p:spTree>
    <p:extLst>
      <p:ext uri="{BB962C8B-B14F-4D97-AF65-F5344CB8AC3E}">
        <p14:creationId xmlns:p14="http://schemas.microsoft.com/office/powerpoint/2010/main" val="1455203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Management.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As the firm use the system, it will need to continue to manage and refine your use of the system. Throughout each of these stages, it will need to document the entire process, including needs assessment, implementation, management, and refinement. It will also need to document the system itself, including hardware, software, operational procedures, and security measures to ensure records in the system remain trustworthy over time.</a:t>
            </a:r>
          </a:p>
          <a:p>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13</a:t>
            </a:fld>
            <a:endParaRPr lang="en-GB" dirty="0"/>
          </a:p>
        </p:txBody>
      </p:sp>
    </p:spTree>
    <p:extLst>
      <p:ext uri="{BB962C8B-B14F-4D97-AF65-F5344CB8AC3E}">
        <p14:creationId xmlns:p14="http://schemas.microsoft.com/office/powerpoint/2010/main" val="2285462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Technology (IT) Department, but not as a subset, but as a client of the ITD. Since an EDMS has a such a tremendous impact on the network, the IT department needs to be involved from the</a:t>
            </a:r>
            <a:r>
              <a:rPr lang="en-GB" baseline="0" dirty="0" smtClean="0"/>
              <a:t> beginning</a:t>
            </a:r>
            <a:r>
              <a:rPr lang="en-GB" dirty="0" smtClean="0"/>
              <a:t>. We must also have our business requirements set in order to drive the technology.</a:t>
            </a:r>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14</a:t>
            </a:fld>
            <a:endParaRPr lang="en-GB" dirty="0"/>
          </a:p>
        </p:txBody>
      </p:sp>
    </p:spTree>
    <p:extLst>
      <p:ext uri="{BB962C8B-B14F-4D97-AF65-F5344CB8AC3E}">
        <p14:creationId xmlns:p14="http://schemas.microsoft.com/office/powerpoint/2010/main" val="421876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EDMS</a:t>
            </a:r>
            <a:r>
              <a:rPr lang="en-GB" baseline="0" dirty="0" smtClean="0"/>
              <a:t> </a:t>
            </a:r>
            <a:r>
              <a:rPr lang="en-GB" dirty="0" smtClean="0"/>
              <a:t>can be accomplished by creating a team consisting of staff from all levels. Everyone must feel that they have an equal voice and stake in the process. For the staff that is not included in this process, updates and minutes of project meetings can be posted on the Intranet for all to view (</a:t>
            </a:r>
            <a:r>
              <a:rPr lang="en-GB" dirty="0" smtClean="0"/>
              <a:t>Downing, 2006). </a:t>
            </a:r>
            <a:r>
              <a:rPr lang="en-GB" dirty="0" smtClean="0"/>
              <a:t> Additionally, annual agency-wide meetings can be held so that all levels of staff can be updated on the progress of the project and to have a question and answer session. It needs to be known that this is a collaborative effort in which not everything is written in stone and that we our open to change. </a:t>
            </a:r>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15</a:t>
            </a:fld>
            <a:endParaRPr lang="en-GB" dirty="0"/>
          </a:p>
        </p:txBody>
      </p:sp>
    </p:spTree>
    <p:extLst>
      <p:ext uri="{BB962C8B-B14F-4D97-AF65-F5344CB8AC3E}">
        <p14:creationId xmlns:p14="http://schemas.microsoft.com/office/powerpoint/2010/main" val="2499203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advClick="0" advTm="5000">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advClick="0" advTm="5000">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1B3C7771-9093-4DAB-B748-A74DA0BFE627}"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transition spd="med" advClick="0" advTm="5000">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6/24/2019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3C9FB-1006-4654-B9B0-8DAD82C281AA}" type="datetimeFigureOut">
              <a:rPr lang="en-US" smtClean="0"/>
              <a:pPr/>
              <a:t>6/24/2019</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B3C7771-9093-4DAB-B748-A74DA0BFE627}"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advClick="0" advTm="5000">
    <p:newsflash/>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676400"/>
            <a:ext cx="7851648" cy="1295400"/>
          </a:xfrm>
        </p:spPr>
        <p:txBody>
          <a:bodyPr>
            <a:normAutofit fontScale="90000"/>
          </a:bodyPr>
          <a:lstStyle/>
          <a:p>
            <a:r>
              <a:rPr lang="en-GB" sz="3200" b="0" dirty="0">
                <a:solidFill>
                  <a:srgbClr val="FF0000"/>
                </a:solidFill>
                <a:effectLst/>
                <a:latin typeface="Times New Roman" pitchFamily="18" charset="0"/>
                <a:cs typeface="Times New Roman" pitchFamily="18" charset="0"/>
              </a:rPr>
              <a:t>Hollywood Organic </a:t>
            </a:r>
            <a:r>
              <a:rPr lang="en-GB" sz="3200" b="0" dirty="0" smtClean="0">
                <a:solidFill>
                  <a:srgbClr val="FF0000"/>
                </a:solidFill>
                <a:effectLst/>
                <a:latin typeface="Times New Roman" pitchFamily="18" charset="0"/>
                <a:cs typeface="Times New Roman" pitchFamily="18" charset="0"/>
              </a:rPr>
              <a:t>Co-op EDMS Implementation</a:t>
            </a:r>
            <a:r>
              <a:rPr lang="en-GB" sz="4400" dirty="0" smtClean="0">
                <a:effectLst/>
              </a:rPr>
              <a:t/>
            </a:r>
            <a:br>
              <a:rPr lang="en-GB" sz="4400" dirty="0" smtClean="0">
                <a:effectLst/>
              </a:rPr>
            </a:br>
            <a:endParaRPr lang="en-US" sz="4400" dirty="0"/>
          </a:p>
        </p:txBody>
      </p:sp>
      <p:sp>
        <p:nvSpPr>
          <p:cNvPr id="3" name="Subtitle 2"/>
          <p:cNvSpPr>
            <a:spLocks noGrp="1"/>
          </p:cNvSpPr>
          <p:nvPr>
            <p:ph type="subTitle" idx="1"/>
          </p:nvPr>
        </p:nvSpPr>
        <p:spPr/>
        <p:txBody>
          <a:bodyPr>
            <a:normAutofit fontScale="92500" lnSpcReduction="20000"/>
          </a:bodyPr>
          <a:lstStyle/>
          <a:p>
            <a:pPr>
              <a:defRPr/>
            </a:pPr>
            <a:r>
              <a:rPr lang="en-US" sz="2800" dirty="0"/>
              <a:t>Your </a:t>
            </a:r>
            <a:r>
              <a:rPr lang="en-US" sz="2800" dirty="0" smtClean="0"/>
              <a:t>Name:</a:t>
            </a:r>
            <a:endParaRPr lang="en-US" sz="2800" dirty="0"/>
          </a:p>
          <a:p>
            <a:pPr>
              <a:defRPr/>
            </a:pPr>
            <a:r>
              <a:rPr lang="en-US" sz="2800" dirty="0" smtClean="0"/>
              <a:t>Course</a:t>
            </a:r>
          </a:p>
          <a:p>
            <a:pPr>
              <a:defRPr/>
            </a:pPr>
            <a:r>
              <a:rPr lang="en-US" sz="2800" dirty="0" smtClean="0"/>
              <a:t>Date:</a:t>
            </a:r>
            <a:endParaRPr lang="en-US" sz="2800" dirty="0"/>
          </a:p>
          <a:p>
            <a:pPr>
              <a:defRPr/>
            </a:pPr>
            <a:r>
              <a:rPr lang="en-US" sz="2800" dirty="0"/>
              <a:t>Instructor </a:t>
            </a:r>
            <a:r>
              <a:rPr lang="en-US" sz="2800" dirty="0" smtClean="0"/>
              <a:t>Name:</a:t>
            </a:r>
          </a:p>
          <a:p>
            <a:pPr>
              <a:defRPr/>
            </a:pPr>
            <a:endParaRPr lang="en-US" sz="2800" dirty="0"/>
          </a:p>
          <a:p>
            <a:endParaRPr lang="en-US" dirty="0"/>
          </a:p>
        </p:txBody>
      </p:sp>
    </p:spTree>
  </p:cSld>
  <p:clrMapOvr>
    <a:masterClrMapping/>
  </p:clrMapOvr>
  <p:transition spd="med" advClick="0" advTm="5000">
    <p:newsflash/>
    <p:sndAc>
      <p:stSnd>
        <p:snd r:embed="rId3" name="arrow.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GB" sz="2000" dirty="0"/>
              <a:t>An electronic document management system (EDMS) is a software program that manages the creation, storage and control of documents </a:t>
            </a:r>
            <a:r>
              <a:rPr lang="en-GB" sz="2000" dirty="0" smtClean="0"/>
              <a:t>electronically </a:t>
            </a:r>
            <a:r>
              <a:rPr lang="en-GB" sz="2000" dirty="0"/>
              <a:t>(</a:t>
            </a:r>
            <a:r>
              <a:rPr lang="en-GB" sz="2000" dirty="0" err="1"/>
              <a:t>Hajjar</a:t>
            </a:r>
            <a:r>
              <a:rPr lang="en-GB" sz="2000" dirty="0"/>
              <a:t> &amp; </a:t>
            </a:r>
            <a:r>
              <a:rPr lang="en-GB" sz="2000" dirty="0" err="1"/>
              <a:t>AbouRizk</a:t>
            </a:r>
            <a:r>
              <a:rPr lang="en-GB" sz="2000" dirty="0"/>
              <a:t>, 2000)</a:t>
            </a:r>
            <a:r>
              <a:rPr lang="en-GB" sz="2000" dirty="0" smtClean="0"/>
              <a:t>.</a:t>
            </a:r>
          </a:p>
          <a:p>
            <a:r>
              <a:rPr lang="en-GB" sz="2000" dirty="0" smtClean="0"/>
              <a:t>The </a:t>
            </a:r>
            <a:r>
              <a:rPr lang="en-GB" sz="2000" dirty="0"/>
              <a:t>primary function of an EDMS is to manage electronic information within </a:t>
            </a:r>
            <a:r>
              <a:rPr lang="en-GB" sz="2000" dirty="0"/>
              <a:t>Hollywood Organic Co-op</a:t>
            </a:r>
            <a:r>
              <a:rPr lang="en-GB" sz="2000" dirty="0" smtClean="0"/>
              <a:t> </a:t>
            </a:r>
            <a:r>
              <a:rPr lang="en-GB" sz="2000" dirty="0"/>
              <a:t>organization’s workflow. </a:t>
            </a:r>
          </a:p>
          <a:p>
            <a:r>
              <a:rPr lang="en-GB" sz="2000" dirty="0"/>
              <a:t>Hollywood Organic Co-op </a:t>
            </a:r>
            <a:r>
              <a:rPr lang="en-GB" sz="2000" dirty="0" smtClean="0"/>
              <a:t>EDMS </a:t>
            </a:r>
            <a:r>
              <a:rPr lang="en-GB" sz="2000" dirty="0"/>
              <a:t>should include document management, workflow, text retrieval, and imaging. </a:t>
            </a:r>
            <a:endParaRPr lang="en-GB" sz="2000" dirty="0" smtClean="0"/>
          </a:p>
          <a:p>
            <a:r>
              <a:rPr lang="en-GB" sz="2000" dirty="0" smtClean="0"/>
              <a:t>To </a:t>
            </a:r>
            <a:r>
              <a:rPr lang="en-GB" sz="2000" dirty="0"/>
              <a:t>qualify as a records management system, an EDMS must be capable of providing secure access, maintaining the context, and executing disposition instructions for all records in the system. </a:t>
            </a:r>
            <a:endParaRPr lang="en-GB" sz="2000" dirty="0" smtClean="0"/>
          </a:p>
          <a:p>
            <a:r>
              <a:rPr lang="en-GB" sz="2000" dirty="0" smtClean="0"/>
              <a:t>Before </a:t>
            </a:r>
            <a:r>
              <a:rPr lang="en-GB" sz="2000" dirty="0"/>
              <a:t>implementing </a:t>
            </a:r>
            <a:r>
              <a:rPr lang="en-GB" sz="2000" dirty="0" smtClean="0"/>
              <a:t>the system, Hollywood </a:t>
            </a:r>
            <a:r>
              <a:rPr lang="en-GB" sz="2000" dirty="0"/>
              <a:t>Organic </a:t>
            </a:r>
            <a:r>
              <a:rPr lang="en-GB" sz="2000" dirty="0" smtClean="0"/>
              <a:t>Co-op CIO must </a:t>
            </a:r>
            <a:r>
              <a:rPr lang="en-GB" sz="2000" dirty="0"/>
              <a:t>determine how it fits into </a:t>
            </a:r>
            <a:r>
              <a:rPr lang="en-GB" sz="2000" dirty="0" smtClean="0"/>
              <a:t>the business’s overall </a:t>
            </a:r>
            <a:r>
              <a:rPr lang="en-GB" sz="2000" dirty="0"/>
              <a:t>records management strategy. </a:t>
            </a:r>
            <a:endParaRPr lang="en-GB" sz="2000" dirty="0" smtClean="0"/>
          </a:p>
        </p:txBody>
      </p:sp>
    </p:spTree>
    <p:extLst>
      <p:ext uri="{BB962C8B-B14F-4D97-AF65-F5344CB8AC3E}">
        <p14:creationId xmlns:p14="http://schemas.microsoft.com/office/powerpoint/2010/main" val="3551068413"/>
      </p:ext>
    </p:extLst>
  </p:cSld>
  <p:clrMapOvr>
    <a:masterClrMapping/>
  </p:clrMapOvr>
  <p:transition spd="med" advClick="0" advTm="5000">
    <p:newsfla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Legal Framework</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GB" dirty="0"/>
              <a:t>Hollywood Organic Co-op </a:t>
            </a:r>
            <a:r>
              <a:rPr lang="en-GB" dirty="0" smtClean="0"/>
              <a:t>EDMS selection </a:t>
            </a:r>
            <a:r>
              <a:rPr lang="en-GB" dirty="0"/>
              <a:t>requires a careful, considered balance between </a:t>
            </a:r>
            <a:r>
              <a:rPr lang="en-GB" dirty="0" smtClean="0"/>
              <a:t>legal </a:t>
            </a:r>
            <a:r>
              <a:rPr lang="en-GB" dirty="0"/>
              <a:t>requirements and </a:t>
            </a:r>
            <a:r>
              <a:rPr lang="en-GB" dirty="0"/>
              <a:t>Hollywood Organic Co-op </a:t>
            </a:r>
            <a:r>
              <a:rPr lang="en-GB" dirty="0" smtClean="0"/>
              <a:t> technological </a:t>
            </a:r>
            <a:r>
              <a:rPr lang="en-GB" dirty="0"/>
              <a:t>options. </a:t>
            </a:r>
            <a:endParaRPr lang="en-GB" dirty="0" smtClean="0"/>
          </a:p>
          <a:p>
            <a:r>
              <a:rPr lang="en-GB" dirty="0" smtClean="0"/>
              <a:t>Use </a:t>
            </a:r>
            <a:r>
              <a:rPr lang="en-GB" dirty="0"/>
              <a:t>of an EDMS is not a panacea for implementing </a:t>
            </a:r>
            <a:r>
              <a:rPr lang="en-GB" dirty="0"/>
              <a:t>Hollywood Organic Co-op </a:t>
            </a:r>
            <a:r>
              <a:rPr lang="en-GB" dirty="0" smtClean="0"/>
              <a:t> electronic </a:t>
            </a:r>
            <a:r>
              <a:rPr lang="en-GB" dirty="0"/>
              <a:t>records management </a:t>
            </a:r>
            <a:r>
              <a:rPr lang="en-GB" dirty="0" smtClean="0"/>
              <a:t>strategy </a:t>
            </a:r>
            <a:r>
              <a:rPr lang="en-GB" dirty="0"/>
              <a:t>(</a:t>
            </a:r>
            <a:r>
              <a:rPr lang="en-GB" dirty="0" err="1"/>
              <a:t>Hajjar</a:t>
            </a:r>
            <a:r>
              <a:rPr lang="en-GB" dirty="0"/>
              <a:t> &amp; </a:t>
            </a:r>
            <a:r>
              <a:rPr lang="en-GB" dirty="0" err="1"/>
              <a:t>AbouRizk</a:t>
            </a:r>
            <a:r>
              <a:rPr lang="en-GB" dirty="0"/>
              <a:t>, 2000)</a:t>
            </a:r>
            <a:r>
              <a:rPr lang="en-GB" dirty="0" smtClean="0"/>
              <a:t>. </a:t>
            </a:r>
          </a:p>
          <a:p>
            <a:r>
              <a:rPr lang="en-GB" dirty="0"/>
              <a:t>T</a:t>
            </a:r>
            <a:r>
              <a:rPr lang="en-GB" dirty="0" smtClean="0"/>
              <a:t>he </a:t>
            </a:r>
            <a:r>
              <a:rPr lang="en-GB" dirty="0"/>
              <a:t>use of an EDMS can lead to records management problems, especially for government agencies with specific legal requirements. </a:t>
            </a:r>
            <a:endParaRPr lang="en-GB" dirty="0" smtClean="0"/>
          </a:p>
          <a:p>
            <a:r>
              <a:rPr lang="en-GB" dirty="0"/>
              <a:t>T</a:t>
            </a:r>
            <a:r>
              <a:rPr lang="en-GB" dirty="0" smtClean="0"/>
              <a:t>he </a:t>
            </a:r>
            <a:r>
              <a:rPr lang="en-GB" dirty="0"/>
              <a:t>EDMS also may create multiple copies of a document and may not provide the access security you need to protect not-public records as defined by the Minnesota Government Data Practices Act (</a:t>
            </a:r>
            <a:r>
              <a:rPr lang="en-GB" dirty="0" smtClean="0"/>
              <a:t>MGDPA).</a:t>
            </a:r>
            <a:endParaRPr lang="en-GB" dirty="0"/>
          </a:p>
        </p:txBody>
      </p:sp>
    </p:spTree>
    <p:extLst>
      <p:ext uri="{BB962C8B-B14F-4D97-AF65-F5344CB8AC3E}">
        <p14:creationId xmlns:p14="http://schemas.microsoft.com/office/powerpoint/2010/main" val="2495600393"/>
      </p:ext>
    </p:extLst>
  </p:cSld>
  <p:clrMapOvr>
    <a:masterClrMapping/>
  </p:clrMapOvr>
  <p:transition spd="med" advClick="0" advTm="5000">
    <p:newsfla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Government Policies</a:t>
            </a:r>
            <a:endParaRPr lang="en-US" sz="3600" dirty="0"/>
          </a:p>
        </p:txBody>
      </p:sp>
      <p:sp>
        <p:nvSpPr>
          <p:cNvPr id="3" name="Content Placeholder 2"/>
          <p:cNvSpPr>
            <a:spLocks noGrp="1"/>
          </p:cNvSpPr>
          <p:nvPr>
            <p:ph idx="1"/>
          </p:nvPr>
        </p:nvSpPr>
        <p:spPr/>
        <p:txBody>
          <a:bodyPr>
            <a:normAutofit fontScale="70000" lnSpcReduction="20000"/>
          </a:bodyPr>
          <a:lstStyle/>
          <a:p>
            <a:r>
              <a:rPr lang="en-GB" sz="2800" dirty="0" smtClean="0"/>
              <a:t>Organizations are </a:t>
            </a:r>
            <a:r>
              <a:rPr lang="en-GB" sz="2800" dirty="0"/>
              <a:t>subject to government regulations and guidelines in the selection of an EDMS. </a:t>
            </a:r>
            <a:endParaRPr lang="en-GB" sz="2800" dirty="0" smtClean="0"/>
          </a:p>
          <a:p>
            <a:r>
              <a:rPr lang="en-GB" sz="2900" dirty="0" smtClean="0"/>
              <a:t>Hollywood </a:t>
            </a:r>
            <a:r>
              <a:rPr lang="en-GB" sz="2900" dirty="0"/>
              <a:t>Organic </a:t>
            </a:r>
            <a:r>
              <a:rPr lang="en-GB" sz="2900" dirty="0" smtClean="0"/>
              <a:t>Co-op </a:t>
            </a:r>
            <a:r>
              <a:rPr lang="en-GB" sz="2900" dirty="0"/>
              <a:t>should </a:t>
            </a:r>
            <a:r>
              <a:rPr lang="en-GB" sz="2900" dirty="0" smtClean="0"/>
              <a:t>bear </a:t>
            </a:r>
            <a:r>
              <a:rPr lang="en-GB" sz="2900" dirty="0"/>
              <a:t>in mind that even though an EDMS may meet all </a:t>
            </a:r>
            <a:r>
              <a:rPr lang="en-GB" sz="2900" dirty="0"/>
              <a:t>the </a:t>
            </a:r>
            <a:r>
              <a:rPr lang="en-GB" sz="2900" dirty="0" smtClean="0"/>
              <a:t>legal guidelines, </a:t>
            </a:r>
            <a:r>
              <a:rPr lang="en-GB" sz="2900" dirty="0"/>
              <a:t>it may not meet all the requirements </a:t>
            </a:r>
            <a:r>
              <a:rPr lang="en-GB" sz="2900" dirty="0" smtClean="0"/>
              <a:t>of its policies </a:t>
            </a:r>
            <a:r>
              <a:rPr lang="en-GB" sz="2900" dirty="0"/>
              <a:t>(</a:t>
            </a:r>
            <a:r>
              <a:rPr lang="en-GB" sz="2900" dirty="0" err="1"/>
              <a:t>Hajjar</a:t>
            </a:r>
            <a:r>
              <a:rPr lang="en-GB" sz="2900" dirty="0"/>
              <a:t> &amp; </a:t>
            </a:r>
            <a:r>
              <a:rPr lang="en-GB" sz="2900" dirty="0" err="1"/>
              <a:t>AbouRizk</a:t>
            </a:r>
            <a:r>
              <a:rPr lang="en-GB" sz="2900" dirty="0"/>
              <a:t>, 2000)</a:t>
            </a:r>
            <a:r>
              <a:rPr lang="en-GB" sz="2900" dirty="0"/>
              <a:t>. </a:t>
            </a:r>
            <a:endParaRPr lang="en-GB" sz="2900" dirty="0"/>
          </a:p>
          <a:p>
            <a:r>
              <a:rPr lang="en-GB" sz="2900" dirty="0"/>
              <a:t>Hollywood Organic Co-op</a:t>
            </a:r>
            <a:r>
              <a:rPr lang="en-GB" sz="2900" dirty="0"/>
              <a:t> </a:t>
            </a:r>
            <a:r>
              <a:rPr lang="en-GB" sz="2800" dirty="0"/>
              <a:t>must carefully examine if the EDMS supports: </a:t>
            </a:r>
            <a:endParaRPr lang="en-GB" sz="2800" dirty="0" smtClean="0"/>
          </a:p>
          <a:p>
            <a:pPr marL="514350" indent="-514350">
              <a:buFont typeface="+mj-lt"/>
              <a:buAutoNum type="arabicPeriod"/>
            </a:pPr>
            <a:r>
              <a:rPr lang="en-GB" sz="2800" dirty="0" smtClean="0"/>
              <a:t>Adequate </a:t>
            </a:r>
            <a:r>
              <a:rPr lang="en-GB" sz="2800" dirty="0"/>
              <a:t>security for the protection of not-public </a:t>
            </a:r>
            <a:r>
              <a:rPr lang="en-GB" sz="2800" dirty="0" smtClean="0"/>
              <a:t>records.</a:t>
            </a:r>
          </a:p>
          <a:p>
            <a:pPr marL="514350" indent="-514350">
              <a:buFont typeface="+mj-lt"/>
              <a:buAutoNum type="arabicPeriod"/>
            </a:pPr>
            <a:r>
              <a:rPr lang="en-GB" sz="2800" dirty="0" smtClean="0"/>
              <a:t>Adequate </a:t>
            </a:r>
            <a:r>
              <a:rPr lang="en-GB" sz="2800" dirty="0"/>
              <a:t>access to public records </a:t>
            </a:r>
            <a:endParaRPr lang="en-GB" sz="2800" dirty="0" smtClean="0"/>
          </a:p>
          <a:p>
            <a:pPr marL="514350" indent="-514350">
              <a:buFont typeface="+mj-lt"/>
              <a:buAutoNum type="arabicPeriod"/>
            </a:pPr>
            <a:r>
              <a:rPr lang="en-GB" sz="2800" dirty="0" smtClean="0"/>
              <a:t>Ability </a:t>
            </a:r>
            <a:r>
              <a:rPr lang="en-GB" sz="2800" dirty="0"/>
              <a:t>to capture and manage electronic </a:t>
            </a:r>
            <a:r>
              <a:rPr lang="en-GB" sz="2800" dirty="0" smtClean="0"/>
              <a:t>records </a:t>
            </a:r>
            <a:r>
              <a:rPr lang="en-GB" sz="2800" dirty="0"/>
              <a:t>in a way that meets legal requirements for parameters such as trustworthiness, completeness, accessibility, legal admissibility, and </a:t>
            </a:r>
            <a:r>
              <a:rPr lang="en-GB" sz="2800" dirty="0" smtClean="0"/>
              <a:t>durability.</a:t>
            </a:r>
          </a:p>
          <a:p>
            <a:pPr marL="514350" indent="-514350">
              <a:buFont typeface="+mj-lt"/>
              <a:buAutoNum type="arabicPeriod"/>
            </a:pPr>
            <a:r>
              <a:rPr lang="en-GB" sz="2800" dirty="0" smtClean="0"/>
              <a:t>All </a:t>
            </a:r>
            <a:r>
              <a:rPr lang="en-GB" sz="2800" dirty="0"/>
              <a:t>electronic formats included in the official definition of a government record</a:t>
            </a:r>
            <a:endParaRPr lang="en-GB" sz="2800" dirty="0"/>
          </a:p>
        </p:txBody>
      </p:sp>
    </p:spTree>
  </p:cSld>
  <p:clrMapOvr>
    <a:masterClrMapping/>
  </p:clrMapOvr>
  <p:transition spd="med" advClick="0" advTm="5000">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EDMS Standards</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GB" dirty="0"/>
              <a:t>Each vendor’s EDMS has different degrees of functionality. </a:t>
            </a:r>
            <a:endParaRPr lang="en-GB" dirty="0" smtClean="0"/>
          </a:p>
          <a:p>
            <a:r>
              <a:rPr lang="en-GB" dirty="0" smtClean="0"/>
              <a:t>In </a:t>
            </a:r>
            <a:r>
              <a:rPr lang="en-GB" dirty="0"/>
              <a:t>an EDMS designed for the private sector, the functions available may not allow you to meet your legal requirements. </a:t>
            </a:r>
            <a:endParaRPr lang="en-GB" dirty="0" smtClean="0"/>
          </a:p>
          <a:p>
            <a:r>
              <a:rPr lang="en-GB" dirty="0" smtClean="0"/>
              <a:t>For </a:t>
            </a:r>
            <a:r>
              <a:rPr lang="en-GB" dirty="0"/>
              <a:t>example, an EDMS designed for the private sector may be unable to: </a:t>
            </a:r>
            <a:endParaRPr lang="en-GB" dirty="0" smtClean="0"/>
          </a:p>
          <a:p>
            <a:pPr marL="514350" indent="-514350">
              <a:buFont typeface="+mj-lt"/>
              <a:buAutoNum type="arabicPeriod"/>
            </a:pPr>
            <a:r>
              <a:rPr lang="en-GB" dirty="0" smtClean="0"/>
              <a:t>Manage </a:t>
            </a:r>
            <a:r>
              <a:rPr lang="en-GB" dirty="0"/>
              <a:t>all the required file formats that constitute government records </a:t>
            </a:r>
            <a:endParaRPr lang="en-GB" dirty="0" smtClean="0"/>
          </a:p>
          <a:p>
            <a:pPr marL="514350" indent="-514350">
              <a:buFont typeface="+mj-lt"/>
              <a:buAutoNum type="arabicPeriod"/>
            </a:pPr>
            <a:r>
              <a:rPr lang="en-GB" dirty="0" smtClean="0"/>
              <a:t>Preserve </a:t>
            </a:r>
            <a:r>
              <a:rPr lang="en-GB" dirty="0"/>
              <a:t>the record’s required metadata </a:t>
            </a:r>
            <a:endParaRPr lang="en-GB" dirty="0" smtClean="0"/>
          </a:p>
          <a:p>
            <a:pPr marL="514350" indent="-514350">
              <a:buFont typeface="+mj-lt"/>
              <a:buAutoNum type="arabicPeriod"/>
            </a:pPr>
            <a:r>
              <a:rPr lang="en-GB" dirty="0" smtClean="0"/>
              <a:t>Ensure </a:t>
            </a:r>
            <a:r>
              <a:rPr lang="en-GB" dirty="0"/>
              <a:t>trustworthiness </a:t>
            </a:r>
            <a:endParaRPr lang="en-GB" dirty="0" smtClean="0"/>
          </a:p>
          <a:p>
            <a:pPr marL="514350" indent="-514350">
              <a:buFont typeface="+mj-lt"/>
              <a:buAutoNum type="arabicPeriod"/>
            </a:pPr>
            <a:r>
              <a:rPr lang="en-GB" dirty="0" smtClean="0"/>
              <a:t>Provide </a:t>
            </a:r>
            <a:r>
              <a:rPr lang="en-GB" dirty="0"/>
              <a:t>adequate security of not-public information and records</a:t>
            </a:r>
            <a:endParaRPr lang="en-US" dirty="0"/>
          </a:p>
        </p:txBody>
      </p:sp>
    </p:spTree>
    <p:extLst>
      <p:ext uri="{BB962C8B-B14F-4D97-AF65-F5344CB8AC3E}">
        <p14:creationId xmlns:p14="http://schemas.microsoft.com/office/powerpoint/2010/main" val="254754090"/>
      </p:ext>
    </p:extLst>
  </p:cSld>
  <p:clrMapOvr>
    <a:masterClrMapping/>
  </p:clrMapOvr>
  <p:transition spd="med" advClick="0" advTm="5000">
    <p:newsfla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Document Workflow Integration</a:t>
            </a:r>
            <a:endParaRPr lang="en-GB" sz="3600" dirty="0"/>
          </a:p>
        </p:txBody>
      </p:sp>
      <p:sp>
        <p:nvSpPr>
          <p:cNvPr id="3" name="Content Placeholder 2"/>
          <p:cNvSpPr>
            <a:spLocks noGrp="1"/>
          </p:cNvSpPr>
          <p:nvPr>
            <p:ph idx="1"/>
          </p:nvPr>
        </p:nvSpPr>
        <p:spPr/>
        <p:txBody>
          <a:bodyPr>
            <a:normAutofit/>
          </a:bodyPr>
          <a:lstStyle/>
          <a:p>
            <a:r>
              <a:rPr lang="en-GB" sz="2400" dirty="0"/>
              <a:t>Hollywood Organic Co-op</a:t>
            </a:r>
            <a:r>
              <a:rPr lang="en-GB" sz="2400" dirty="0" smtClean="0"/>
              <a:t> </a:t>
            </a:r>
            <a:r>
              <a:rPr lang="en-GB" sz="2400" dirty="0"/>
              <a:t>should look for an EDMS that will help </a:t>
            </a:r>
            <a:r>
              <a:rPr lang="en-GB" sz="2400" dirty="0" smtClean="0"/>
              <a:t>it </a:t>
            </a:r>
            <a:r>
              <a:rPr lang="en-GB" sz="2400" dirty="0"/>
              <a:t>integrate and automate document management and records management at each point in </a:t>
            </a:r>
            <a:r>
              <a:rPr lang="en-GB" sz="2400" dirty="0" smtClean="0"/>
              <a:t>it </a:t>
            </a:r>
            <a:r>
              <a:rPr lang="en-GB" sz="2400" dirty="0"/>
              <a:t>agency’s records continuum. </a:t>
            </a:r>
            <a:endParaRPr lang="en-GB" sz="2400" dirty="0" smtClean="0"/>
          </a:p>
          <a:p>
            <a:r>
              <a:rPr lang="en-GB" sz="2400" dirty="0" smtClean="0"/>
              <a:t>The records </a:t>
            </a:r>
            <a:r>
              <a:rPr lang="en-GB" sz="2400" dirty="0"/>
              <a:t>should be managed as part of a continuum, rather than as having discrete stages in a life cycle. </a:t>
            </a:r>
            <a:endParaRPr lang="en-GB" sz="2400" dirty="0" smtClean="0"/>
          </a:p>
          <a:p>
            <a:r>
              <a:rPr lang="en-GB" sz="2400" dirty="0" smtClean="0"/>
              <a:t>The </a:t>
            </a:r>
            <a:r>
              <a:rPr lang="en-GB" sz="2400" dirty="0"/>
              <a:t>right EDMS may increase the ease of this integrated </a:t>
            </a:r>
            <a:r>
              <a:rPr lang="en-GB" sz="2400" dirty="0" smtClean="0"/>
              <a:t>management.</a:t>
            </a:r>
          </a:p>
          <a:p>
            <a:r>
              <a:rPr lang="en-GB" sz="2400" dirty="0" smtClean="0"/>
              <a:t>An </a:t>
            </a:r>
            <a:r>
              <a:rPr lang="en-GB" sz="2400" dirty="0"/>
              <a:t>EDMS should support Hollywood Organic Co-op</a:t>
            </a:r>
            <a:r>
              <a:rPr lang="en-GB" sz="2400" dirty="0" smtClean="0"/>
              <a:t> </a:t>
            </a:r>
            <a:r>
              <a:rPr lang="en-GB" sz="2400" dirty="0"/>
              <a:t>workflow needs and enable </a:t>
            </a:r>
            <a:r>
              <a:rPr lang="en-GB" sz="2400" dirty="0" smtClean="0"/>
              <a:t>it </a:t>
            </a:r>
            <a:r>
              <a:rPr lang="en-GB" sz="2400" dirty="0"/>
              <a:t>to capture and manage records as part of </a:t>
            </a:r>
            <a:r>
              <a:rPr lang="en-GB" sz="2400" dirty="0" smtClean="0"/>
              <a:t>its </a:t>
            </a:r>
            <a:r>
              <a:rPr lang="en-GB" sz="2400" dirty="0"/>
              <a:t>daily </a:t>
            </a:r>
            <a:r>
              <a:rPr lang="en-GB" sz="2400" dirty="0" smtClean="0"/>
              <a:t>work. </a:t>
            </a:r>
            <a:endParaRPr lang="en-GB" sz="2400" dirty="0"/>
          </a:p>
        </p:txBody>
      </p:sp>
    </p:spTree>
    <p:extLst>
      <p:ext uri="{BB962C8B-B14F-4D97-AF65-F5344CB8AC3E}">
        <p14:creationId xmlns:p14="http://schemas.microsoft.com/office/powerpoint/2010/main" val="153946400"/>
      </p:ext>
    </p:extLst>
  </p:cSld>
  <p:clrMapOvr>
    <a:masterClrMapping/>
  </p:clrMapOvr>
  <p:transition spd="med" advClick="0" advTm="5000">
    <p:newsfla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Basic Functions</a:t>
            </a:r>
            <a:endParaRPr lang="en-US" dirty="0"/>
          </a:p>
        </p:txBody>
      </p:sp>
      <p:sp>
        <p:nvSpPr>
          <p:cNvPr id="3" name="Content Placeholder 2"/>
          <p:cNvSpPr>
            <a:spLocks noGrp="1"/>
          </p:cNvSpPr>
          <p:nvPr>
            <p:ph idx="1"/>
          </p:nvPr>
        </p:nvSpPr>
        <p:spPr/>
        <p:txBody>
          <a:bodyPr>
            <a:normAutofit fontScale="85000" lnSpcReduction="10000"/>
          </a:bodyPr>
          <a:lstStyle/>
          <a:p>
            <a:pPr>
              <a:buFont typeface="Wingdings" pitchFamily="2" charset="2"/>
              <a:buChar char="v"/>
              <a:defRPr/>
            </a:pPr>
            <a:r>
              <a:rPr lang="en-GB" dirty="0" smtClean="0"/>
              <a:t>Security </a:t>
            </a:r>
            <a:r>
              <a:rPr lang="en-GB" dirty="0"/>
              <a:t>control. </a:t>
            </a:r>
            <a:endParaRPr lang="en-GB" dirty="0" smtClean="0"/>
          </a:p>
          <a:p>
            <a:pPr>
              <a:defRPr/>
            </a:pPr>
            <a:r>
              <a:rPr lang="en-GB" dirty="0" smtClean="0"/>
              <a:t>This </a:t>
            </a:r>
            <a:r>
              <a:rPr lang="en-GB" dirty="0"/>
              <a:t>function controls which users have access to which information. </a:t>
            </a:r>
            <a:endParaRPr lang="en-GB" dirty="0" smtClean="0"/>
          </a:p>
          <a:p>
            <a:pPr>
              <a:defRPr/>
            </a:pPr>
            <a:r>
              <a:rPr lang="en-GB" dirty="0" smtClean="0"/>
              <a:t>Any </a:t>
            </a:r>
            <a:r>
              <a:rPr lang="en-GB" dirty="0"/>
              <a:t>system that </a:t>
            </a:r>
            <a:r>
              <a:rPr lang="en-GB" sz="2800" dirty="0"/>
              <a:t>Hollywood Organic </a:t>
            </a:r>
            <a:r>
              <a:rPr lang="en-GB" sz="2800" dirty="0" smtClean="0"/>
              <a:t>Co-op </a:t>
            </a:r>
            <a:r>
              <a:rPr lang="en-GB" dirty="0" smtClean="0"/>
              <a:t>use </a:t>
            </a:r>
            <a:r>
              <a:rPr lang="en-GB" dirty="0"/>
              <a:t>must be able to protect not-public records as defined by the MGDPA. </a:t>
            </a:r>
            <a:endParaRPr lang="en-GB" dirty="0" smtClean="0"/>
          </a:p>
          <a:p>
            <a:pPr>
              <a:defRPr/>
            </a:pPr>
            <a:r>
              <a:rPr lang="en-GB" dirty="0" smtClean="0"/>
              <a:t>The </a:t>
            </a:r>
            <a:r>
              <a:rPr lang="en-GB" dirty="0"/>
              <a:t>EDMS should allow users to add documents to the system and designate a document as an official </a:t>
            </a:r>
            <a:r>
              <a:rPr lang="en-GB" dirty="0" smtClean="0"/>
              <a:t>business </a:t>
            </a:r>
            <a:r>
              <a:rPr lang="en-GB" dirty="0"/>
              <a:t>record. </a:t>
            </a:r>
            <a:endParaRPr lang="en-GB" dirty="0" smtClean="0"/>
          </a:p>
          <a:p>
            <a:pPr>
              <a:defRPr/>
            </a:pPr>
            <a:r>
              <a:rPr lang="en-GB" dirty="0" smtClean="0"/>
              <a:t>It </a:t>
            </a:r>
            <a:r>
              <a:rPr lang="en-GB" dirty="0"/>
              <a:t>should also automatically assign the correct version designation. </a:t>
            </a:r>
            <a:endParaRPr lang="en-GB" dirty="0" smtClean="0"/>
          </a:p>
          <a:p>
            <a:pPr>
              <a:buFont typeface="Wingdings" pitchFamily="2" charset="2"/>
              <a:buChar char="v"/>
              <a:defRPr/>
            </a:pPr>
            <a:r>
              <a:rPr lang="en-GB" dirty="0" smtClean="0"/>
              <a:t>Metadata </a:t>
            </a:r>
            <a:r>
              <a:rPr lang="en-GB" dirty="0"/>
              <a:t>capture and use. </a:t>
            </a:r>
            <a:endParaRPr lang="en-GB" dirty="0"/>
          </a:p>
          <a:p>
            <a:pPr>
              <a:defRPr/>
            </a:pPr>
            <a:r>
              <a:rPr lang="en-GB" dirty="0" smtClean="0"/>
              <a:t>The </a:t>
            </a:r>
            <a:r>
              <a:rPr lang="en-GB" dirty="0"/>
              <a:t>EDMS should allow </a:t>
            </a:r>
            <a:r>
              <a:rPr lang="en-GB" sz="2800" dirty="0"/>
              <a:t>Hollywood Organic Co-op</a:t>
            </a:r>
            <a:r>
              <a:rPr lang="en-GB" dirty="0" smtClean="0"/>
              <a:t> </a:t>
            </a:r>
            <a:r>
              <a:rPr lang="en-GB" dirty="0"/>
              <a:t>to capture and use the metadata </a:t>
            </a:r>
            <a:r>
              <a:rPr lang="en-GB" dirty="0" smtClean="0"/>
              <a:t>appropriate. </a:t>
            </a:r>
            <a:endParaRPr lang="en-US" dirty="0" smtClean="0"/>
          </a:p>
        </p:txBody>
      </p:sp>
    </p:spTree>
    <p:extLst>
      <p:ext uri="{BB962C8B-B14F-4D97-AF65-F5344CB8AC3E}">
        <p14:creationId xmlns:p14="http://schemas.microsoft.com/office/powerpoint/2010/main" val="1604827913"/>
      </p:ext>
    </p:extLst>
  </p:cSld>
  <p:clrMapOvr>
    <a:masterClrMapping/>
  </p:clrMapOvr>
  <p:transition spd="med" advClick="0" advTm="5000">
    <p:newsfla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Font typeface="Wingdings" pitchFamily="2" charset="2"/>
              <a:buChar char="v"/>
            </a:pPr>
            <a:r>
              <a:rPr lang="en-GB" dirty="0"/>
              <a:t>Records management</a:t>
            </a:r>
            <a:endParaRPr lang="en-GB" dirty="0" smtClean="0"/>
          </a:p>
          <a:p>
            <a:r>
              <a:rPr lang="en-GB" dirty="0" smtClean="0"/>
              <a:t>EDMS </a:t>
            </a:r>
            <a:r>
              <a:rPr lang="en-GB" dirty="0"/>
              <a:t>systems do not always include the ability to perform records management functions. </a:t>
            </a:r>
            <a:endParaRPr lang="en-GB" dirty="0" smtClean="0"/>
          </a:p>
          <a:p>
            <a:r>
              <a:rPr lang="en-GB" dirty="0" smtClean="0"/>
              <a:t>Those </a:t>
            </a:r>
            <a:r>
              <a:rPr lang="en-GB" dirty="0"/>
              <a:t>that offer records management functionality are sometimes referred to as Electronic Document and Records Management Systems (EDRMS). </a:t>
            </a:r>
            <a:endParaRPr lang="en-GB" dirty="0" smtClean="0"/>
          </a:p>
          <a:p>
            <a:r>
              <a:rPr lang="en-GB" dirty="0" smtClean="0"/>
              <a:t>In </a:t>
            </a:r>
            <a:r>
              <a:rPr lang="en-GB" dirty="0"/>
              <a:t>addition to these systems, stand-alone records management software, referred to as Records Management Applications (RMA), are available. </a:t>
            </a:r>
            <a:endParaRPr lang="en-GB" dirty="0" smtClean="0"/>
          </a:p>
          <a:p>
            <a:r>
              <a:rPr lang="en-GB" dirty="0" smtClean="0"/>
              <a:t>A </a:t>
            </a:r>
            <a:r>
              <a:rPr lang="en-GB" dirty="0"/>
              <a:t>records management system must be able to provide secure access, maintain the record’s context within a record series, and automate the execution of disposition instructions for all records in the system. </a:t>
            </a:r>
            <a:endParaRPr lang="en-GB" dirty="0" smtClean="0"/>
          </a:p>
        </p:txBody>
      </p:sp>
      <p:sp>
        <p:nvSpPr>
          <p:cNvPr id="2" name="Title 1"/>
          <p:cNvSpPr>
            <a:spLocks noGrp="1"/>
          </p:cNvSpPr>
          <p:nvPr>
            <p:ph type="title"/>
          </p:nvPr>
        </p:nvSpPr>
        <p:spPr/>
        <p:txBody>
          <a:bodyPr>
            <a:normAutofit/>
          </a:bodyPr>
          <a:lstStyle/>
          <a:p>
            <a:r>
              <a:rPr lang="en-GB" sz="5400" dirty="0"/>
              <a:t>Optional </a:t>
            </a:r>
            <a:r>
              <a:rPr lang="en-GB" sz="5400" dirty="0" smtClean="0"/>
              <a:t>Functions</a:t>
            </a:r>
            <a:endParaRPr lang="en-GB" sz="5400" dirty="0"/>
          </a:p>
        </p:txBody>
      </p:sp>
    </p:spTree>
    <p:extLst>
      <p:ext uri="{BB962C8B-B14F-4D97-AF65-F5344CB8AC3E}">
        <p14:creationId xmlns:p14="http://schemas.microsoft.com/office/powerpoint/2010/main" val="720049948"/>
      </p:ext>
    </p:extLst>
  </p:cSld>
  <p:clrMapOvr>
    <a:masterClrMapping/>
  </p:clrMapOvr>
  <p:transition spd="med" advClick="0" advTm="5000">
    <p:newsfla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a:t>Optional Functions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v"/>
            </a:pPr>
            <a:r>
              <a:rPr lang="en-GB" dirty="0"/>
              <a:t>Management Software Applications. </a:t>
            </a:r>
            <a:endParaRPr lang="en-GB" dirty="0" smtClean="0"/>
          </a:p>
          <a:p>
            <a:r>
              <a:rPr lang="en-GB" dirty="0" smtClean="0"/>
              <a:t>Due </a:t>
            </a:r>
            <a:r>
              <a:rPr lang="en-GB" dirty="0"/>
              <a:t>to the impact on users and the additional expense associated with successful implementation, successful incorporation of records management software into </a:t>
            </a:r>
            <a:r>
              <a:rPr lang="en-GB" dirty="0" smtClean="0"/>
              <a:t>the firm </a:t>
            </a:r>
            <a:r>
              <a:rPr lang="en-GB" dirty="0"/>
              <a:t>will require patience, </a:t>
            </a:r>
            <a:r>
              <a:rPr lang="en-GB" dirty="0" smtClean="0"/>
              <a:t>on-going </a:t>
            </a:r>
            <a:r>
              <a:rPr lang="en-GB" dirty="0"/>
              <a:t>management support, and consistent availability of </a:t>
            </a:r>
            <a:r>
              <a:rPr lang="en-GB" dirty="0" smtClean="0"/>
              <a:t>resources </a:t>
            </a:r>
            <a:r>
              <a:rPr lang="en-GB" sz="2800" dirty="0"/>
              <a:t>(</a:t>
            </a:r>
            <a:r>
              <a:rPr lang="en-GB" dirty="0"/>
              <a:t>Downing, 2006</a:t>
            </a:r>
            <a:r>
              <a:rPr lang="en-GB" dirty="0" smtClean="0"/>
              <a:t>). </a:t>
            </a:r>
          </a:p>
          <a:p>
            <a:pPr>
              <a:buFont typeface="Wingdings" pitchFamily="2" charset="2"/>
              <a:buChar char="v"/>
            </a:pPr>
            <a:r>
              <a:rPr lang="en-GB" dirty="0" smtClean="0"/>
              <a:t>Storage</a:t>
            </a:r>
            <a:r>
              <a:rPr lang="en-GB" dirty="0"/>
              <a:t>. </a:t>
            </a:r>
            <a:endParaRPr lang="en-GB" dirty="0" smtClean="0"/>
          </a:p>
          <a:p>
            <a:r>
              <a:rPr lang="en-GB" dirty="0" smtClean="0"/>
              <a:t>This </a:t>
            </a:r>
            <a:r>
              <a:rPr lang="en-GB" dirty="0"/>
              <a:t>function will allow </a:t>
            </a:r>
            <a:r>
              <a:rPr lang="en-GB" dirty="0" smtClean="0"/>
              <a:t>business </a:t>
            </a:r>
            <a:r>
              <a:rPr lang="en-GB" dirty="0"/>
              <a:t>to store documents within the EDMS or to centrally manage your adjunct storage system. </a:t>
            </a:r>
            <a:endParaRPr lang="en-GB" dirty="0" smtClean="0"/>
          </a:p>
          <a:p>
            <a:pPr>
              <a:buFont typeface="Wingdings" pitchFamily="2" charset="2"/>
              <a:buChar char="v"/>
            </a:pPr>
            <a:r>
              <a:rPr lang="en-GB" dirty="0" smtClean="0"/>
              <a:t>Free-text </a:t>
            </a:r>
            <a:r>
              <a:rPr lang="en-GB" dirty="0"/>
              <a:t>search. </a:t>
            </a:r>
            <a:endParaRPr lang="en-GB" dirty="0" smtClean="0"/>
          </a:p>
          <a:p>
            <a:r>
              <a:rPr lang="en-GB" dirty="0" smtClean="0"/>
              <a:t>This </a:t>
            </a:r>
            <a:r>
              <a:rPr lang="en-GB" dirty="0"/>
              <a:t>function allows users to search every word in an entire document or a specified group of documents. </a:t>
            </a:r>
            <a:endParaRPr lang="en-US" dirty="0" smtClean="0"/>
          </a:p>
        </p:txBody>
      </p:sp>
    </p:spTree>
    <p:extLst>
      <p:ext uri="{BB962C8B-B14F-4D97-AF65-F5344CB8AC3E}">
        <p14:creationId xmlns:p14="http://schemas.microsoft.com/office/powerpoint/2010/main" val="2468495591"/>
      </p:ext>
    </p:extLst>
  </p:cSld>
  <p:clrMapOvr>
    <a:masterClrMapping/>
  </p:clrMapOvr>
  <p:transition spd="med" advClick="0" advTm="5000">
    <p:newsfla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dirty="0" smtClean="0"/>
              <a:t>Selection Process</a:t>
            </a:r>
            <a:endParaRPr lang="en-GB" dirty="0"/>
          </a:p>
        </p:txBody>
      </p:sp>
      <p:sp>
        <p:nvSpPr>
          <p:cNvPr id="3" name="Content Placeholder 2"/>
          <p:cNvSpPr>
            <a:spLocks noGrp="1"/>
          </p:cNvSpPr>
          <p:nvPr>
            <p:ph idx="1"/>
          </p:nvPr>
        </p:nvSpPr>
        <p:spPr/>
        <p:txBody>
          <a:bodyPr>
            <a:normAutofit/>
          </a:bodyPr>
          <a:lstStyle/>
          <a:p>
            <a:r>
              <a:rPr lang="en-GB" sz="2400" dirty="0" smtClean="0"/>
              <a:t>The </a:t>
            </a:r>
            <a:r>
              <a:rPr lang="en-GB" sz="2400" dirty="0"/>
              <a:t>basic process includes: </a:t>
            </a:r>
            <a:endParaRPr lang="en-GB" sz="2400" dirty="0" smtClean="0"/>
          </a:p>
          <a:p>
            <a:pPr>
              <a:buFont typeface="Wingdings" pitchFamily="2" charset="2"/>
              <a:buChar char="Ø"/>
            </a:pPr>
            <a:r>
              <a:rPr lang="en-GB" sz="2400" dirty="0" smtClean="0"/>
              <a:t>Needs </a:t>
            </a:r>
            <a:r>
              <a:rPr lang="en-GB" sz="2400" dirty="0"/>
              <a:t>assessment. </a:t>
            </a:r>
            <a:endParaRPr lang="en-GB" sz="2400" dirty="0" smtClean="0"/>
          </a:p>
          <a:p>
            <a:r>
              <a:rPr lang="en-GB" sz="2400" dirty="0" smtClean="0"/>
              <a:t>The </a:t>
            </a:r>
            <a:r>
              <a:rPr lang="en-GB" sz="2400" dirty="0"/>
              <a:t>first stage is to work with internal stakeholders and understand your legal obligations to determine your unique needs. </a:t>
            </a:r>
            <a:endParaRPr lang="en-GB" sz="2400" dirty="0" smtClean="0"/>
          </a:p>
          <a:p>
            <a:r>
              <a:rPr lang="en-GB" sz="2400" dirty="0" smtClean="0"/>
              <a:t>If </a:t>
            </a:r>
            <a:r>
              <a:rPr lang="en-GB" sz="2400" dirty="0"/>
              <a:t>you wish to use the EDMS for records management, be sure that you identify trustworthiness, completeness, accessibility, legal admissibility, and durability as needs </a:t>
            </a:r>
            <a:endParaRPr lang="en-GB" sz="2400" dirty="0" smtClean="0"/>
          </a:p>
          <a:p>
            <a:r>
              <a:rPr lang="en-GB" sz="2400" dirty="0" smtClean="0"/>
              <a:t>Be </a:t>
            </a:r>
            <a:r>
              <a:rPr lang="en-GB" sz="2400" dirty="0"/>
              <a:t>sure to think of not only your immediate needs, but also your long-term requirements. </a:t>
            </a:r>
            <a:endParaRPr lang="en-GB" sz="2400" dirty="0"/>
          </a:p>
        </p:txBody>
      </p:sp>
    </p:spTree>
    <p:extLst>
      <p:ext uri="{BB962C8B-B14F-4D97-AF65-F5344CB8AC3E}">
        <p14:creationId xmlns:p14="http://schemas.microsoft.com/office/powerpoint/2010/main" val="4220618866"/>
      </p:ext>
    </p:extLst>
  </p:cSld>
  <p:clrMapOvr>
    <a:masterClrMapping/>
  </p:clrMapOvr>
  <p:transition spd="med" advClick="0" advTm="5000">
    <p:newsfla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Selection Process</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GB" sz="2800" dirty="0"/>
              <a:t>Vendor selection. </a:t>
            </a:r>
            <a:endParaRPr lang="en-GB" sz="2800" dirty="0" smtClean="0"/>
          </a:p>
          <a:p>
            <a:r>
              <a:rPr lang="en-GB" sz="2800" dirty="0" smtClean="0"/>
              <a:t>You </a:t>
            </a:r>
            <a:r>
              <a:rPr lang="en-GB" sz="2800" dirty="0"/>
              <a:t>will need to carefully select an EDMS </a:t>
            </a:r>
            <a:r>
              <a:rPr lang="en-GB" sz="2800" dirty="0" smtClean="0"/>
              <a:t>vendor.</a:t>
            </a:r>
          </a:p>
          <a:p>
            <a:r>
              <a:rPr lang="en-GB" sz="2800" dirty="0" smtClean="0"/>
              <a:t>You </a:t>
            </a:r>
            <a:r>
              <a:rPr lang="en-GB" sz="2800" dirty="0"/>
              <a:t>may need to issue a request for proposals that sets forth your legal requirements and vendor selection </a:t>
            </a:r>
            <a:r>
              <a:rPr lang="en-GB" sz="2800" dirty="0" smtClean="0"/>
              <a:t>criteria (Downing</a:t>
            </a:r>
            <a:r>
              <a:rPr lang="en-GB" sz="2800" dirty="0"/>
              <a:t>, 2006</a:t>
            </a:r>
            <a:r>
              <a:rPr lang="en-GB" sz="2800" dirty="0" smtClean="0"/>
              <a:t>).</a:t>
            </a:r>
          </a:p>
          <a:p>
            <a:r>
              <a:rPr lang="en-GB" sz="2800" dirty="0" smtClean="0"/>
              <a:t>CIO </a:t>
            </a:r>
            <a:r>
              <a:rPr lang="en-GB" sz="2800" dirty="0"/>
              <a:t>may also contact other </a:t>
            </a:r>
            <a:r>
              <a:rPr lang="en-GB" sz="2800" dirty="0" smtClean="0"/>
              <a:t>government/private business </a:t>
            </a:r>
            <a:r>
              <a:rPr lang="en-GB" sz="2800" dirty="0"/>
              <a:t>agencies with similar systems. </a:t>
            </a:r>
            <a:endParaRPr lang="en-GB" sz="2800" dirty="0" smtClean="0"/>
          </a:p>
          <a:p>
            <a:r>
              <a:rPr lang="en-GB" sz="2800" dirty="0" smtClean="0"/>
              <a:t>In </a:t>
            </a:r>
            <a:r>
              <a:rPr lang="en-GB" sz="2800" dirty="0"/>
              <a:t>short, </a:t>
            </a:r>
            <a:r>
              <a:rPr lang="en-GB" sz="2800" dirty="0" smtClean="0"/>
              <a:t>CIO </a:t>
            </a:r>
            <a:r>
              <a:rPr lang="en-GB" sz="2800" dirty="0"/>
              <a:t>will </a:t>
            </a:r>
            <a:r>
              <a:rPr lang="en-GB" sz="2800" dirty="0" smtClean="0"/>
              <a:t>gather </a:t>
            </a:r>
            <a:r>
              <a:rPr lang="en-GB" sz="2800" dirty="0"/>
              <a:t>as much information as </a:t>
            </a:r>
            <a:r>
              <a:rPr lang="en-GB" sz="2800" dirty="0" smtClean="0"/>
              <a:t>they </a:t>
            </a:r>
            <a:r>
              <a:rPr lang="en-GB" sz="2800" dirty="0"/>
              <a:t>can about potential EDMSs as they are used in </a:t>
            </a:r>
            <a:r>
              <a:rPr lang="en-GB" sz="2800" dirty="0" smtClean="0"/>
              <a:t>businesses.</a:t>
            </a:r>
            <a:r>
              <a:rPr lang="en-GB" sz="3200" dirty="0" smtClean="0"/>
              <a:t> </a:t>
            </a:r>
            <a:endParaRPr lang="en-GB" sz="2800" dirty="0"/>
          </a:p>
        </p:txBody>
      </p:sp>
    </p:spTree>
    <p:extLst>
      <p:ext uri="{BB962C8B-B14F-4D97-AF65-F5344CB8AC3E}">
        <p14:creationId xmlns:p14="http://schemas.microsoft.com/office/powerpoint/2010/main" val="1654718301"/>
      </p:ext>
    </p:extLst>
  </p:cSld>
  <p:clrMapOvr>
    <a:masterClrMapping/>
  </p:clrMapOvr>
  <p:transition spd="med" advClick="0" advTm="5000">
    <p:newsfla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Plan</a:t>
            </a:r>
            <a:endParaRPr lang="en-US" dirty="0"/>
          </a:p>
        </p:txBody>
      </p:sp>
      <p:sp>
        <p:nvSpPr>
          <p:cNvPr id="3" name="Content Placeholder 2"/>
          <p:cNvSpPr>
            <a:spLocks noGrp="1"/>
          </p:cNvSpPr>
          <p:nvPr>
            <p:ph idx="1"/>
          </p:nvPr>
        </p:nvSpPr>
        <p:spPr/>
        <p:txBody>
          <a:bodyPr>
            <a:normAutofit/>
          </a:bodyPr>
          <a:lstStyle/>
          <a:p>
            <a:r>
              <a:rPr lang="en-GB" dirty="0" smtClean="0"/>
              <a:t>CIO will </a:t>
            </a:r>
            <a:r>
              <a:rPr lang="en-GB" dirty="0"/>
              <a:t>need to work with the vendor and internal stakeholders to develop a comprehensive implementation plan. </a:t>
            </a:r>
            <a:endParaRPr lang="en-GB" dirty="0" smtClean="0"/>
          </a:p>
          <a:p>
            <a:r>
              <a:rPr lang="en-GB" dirty="0" smtClean="0"/>
              <a:t>The </a:t>
            </a:r>
            <a:r>
              <a:rPr lang="en-GB" dirty="0"/>
              <a:t>plan should include a: </a:t>
            </a:r>
            <a:endParaRPr lang="en-GB" dirty="0" smtClean="0"/>
          </a:p>
          <a:p>
            <a:pPr marL="514350" indent="-514350">
              <a:buFont typeface="+mj-lt"/>
              <a:buAutoNum type="arabicPeriod"/>
            </a:pPr>
            <a:r>
              <a:rPr lang="en-GB" dirty="0" smtClean="0"/>
              <a:t>Technological </a:t>
            </a:r>
            <a:r>
              <a:rPr lang="en-GB" dirty="0"/>
              <a:t>implementation plan that outlines how and when the system will be installed and tested </a:t>
            </a:r>
            <a:endParaRPr lang="en-GB" dirty="0" smtClean="0"/>
          </a:p>
          <a:p>
            <a:pPr marL="514350" indent="-514350">
              <a:buFont typeface="+mj-lt"/>
              <a:buAutoNum type="arabicPeriod"/>
            </a:pPr>
            <a:r>
              <a:rPr lang="en-GB" dirty="0" smtClean="0"/>
              <a:t>User </a:t>
            </a:r>
            <a:r>
              <a:rPr lang="en-GB" dirty="0"/>
              <a:t>implementation plan that includes training and system rollout Deployment. </a:t>
            </a:r>
            <a:endParaRPr lang="en-GB" dirty="0" smtClean="0"/>
          </a:p>
          <a:p>
            <a:pPr marL="514350" indent="-514350">
              <a:buFont typeface="+mj-lt"/>
              <a:buAutoNum type="arabicPeriod"/>
            </a:pPr>
            <a:r>
              <a:rPr lang="en-GB" dirty="0" smtClean="0"/>
              <a:t>As </a:t>
            </a:r>
            <a:r>
              <a:rPr lang="en-GB" dirty="0"/>
              <a:t>detailed in </a:t>
            </a:r>
            <a:r>
              <a:rPr lang="en-GB" dirty="0" smtClean="0"/>
              <a:t>the </a:t>
            </a:r>
            <a:r>
              <a:rPr lang="en-GB" dirty="0"/>
              <a:t>implementation plan, </a:t>
            </a:r>
            <a:r>
              <a:rPr lang="en-GB" dirty="0" smtClean="0"/>
              <a:t>CIO </a:t>
            </a:r>
            <a:r>
              <a:rPr lang="en-GB" dirty="0"/>
              <a:t>will need to install and test the system, and train users. </a:t>
            </a:r>
            <a:endParaRPr lang="en-GB" dirty="0"/>
          </a:p>
        </p:txBody>
      </p:sp>
    </p:spTree>
    <p:extLst>
      <p:ext uri="{BB962C8B-B14F-4D97-AF65-F5344CB8AC3E}">
        <p14:creationId xmlns:p14="http://schemas.microsoft.com/office/powerpoint/2010/main" val="1261204102"/>
      </p:ext>
    </p:extLst>
  </p:cSld>
  <p:clrMapOvr>
    <a:masterClrMapping/>
  </p:clrMapOvr>
  <p:transition spd="med" advClick="0" advTm="5000">
    <p:newsfla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EDMS Management.</a:t>
            </a:r>
            <a:endParaRPr lang="en-US" dirty="0"/>
          </a:p>
        </p:txBody>
      </p:sp>
      <p:sp>
        <p:nvSpPr>
          <p:cNvPr id="3" name="Content Placeholder 2"/>
          <p:cNvSpPr>
            <a:spLocks noGrp="1"/>
          </p:cNvSpPr>
          <p:nvPr>
            <p:ph idx="1"/>
          </p:nvPr>
        </p:nvSpPr>
        <p:spPr/>
        <p:txBody>
          <a:bodyPr/>
          <a:lstStyle/>
          <a:p>
            <a:r>
              <a:rPr lang="en-GB" dirty="0" smtClean="0"/>
              <a:t>As the business </a:t>
            </a:r>
            <a:r>
              <a:rPr lang="en-GB" dirty="0"/>
              <a:t>use the system, </a:t>
            </a:r>
            <a:r>
              <a:rPr lang="en-GB" dirty="0" smtClean="0"/>
              <a:t>it </a:t>
            </a:r>
            <a:r>
              <a:rPr lang="en-GB" dirty="0"/>
              <a:t>will need to continue to manage and refine </a:t>
            </a:r>
            <a:r>
              <a:rPr lang="en-GB" dirty="0" smtClean="0"/>
              <a:t>its </a:t>
            </a:r>
            <a:r>
              <a:rPr lang="en-GB" dirty="0"/>
              <a:t>use of the system. </a:t>
            </a:r>
            <a:endParaRPr lang="en-GB" dirty="0" smtClean="0"/>
          </a:p>
          <a:p>
            <a:r>
              <a:rPr lang="en-GB" dirty="0" smtClean="0"/>
              <a:t>Throughout </a:t>
            </a:r>
            <a:r>
              <a:rPr lang="en-GB" dirty="0"/>
              <a:t>each of these stages, you will need to document the entire process, including needs assessment, implementation, management, and refinement. </a:t>
            </a:r>
            <a:endParaRPr lang="en-GB" dirty="0" smtClean="0"/>
          </a:p>
          <a:p>
            <a:r>
              <a:rPr lang="en-GB" dirty="0" smtClean="0"/>
              <a:t>It </a:t>
            </a:r>
            <a:r>
              <a:rPr lang="en-GB" dirty="0"/>
              <a:t>will also need to document the system itself, including hardware, software, operational procedures, and security measures to ensure records in the system remain trustworthy over time</a:t>
            </a:r>
            <a:r>
              <a:rPr lang="en-GB" dirty="0" smtClean="0"/>
              <a:t>.</a:t>
            </a:r>
            <a:endParaRPr lang="en-GB" dirty="0"/>
          </a:p>
        </p:txBody>
      </p:sp>
    </p:spTree>
    <p:extLst>
      <p:ext uri="{BB962C8B-B14F-4D97-AF65-F5344CB8AC3E}">
        <p14:creationId xmlns:p14="http://schemas.microsoft.com/office/powerpoint/2010/main" val="86868996"/>
      </p:ext>
    </p:extLst>
  </p:cSld>
  <p:clrMapOvr>
    <a:masterClrMapping/>
  </p:clrMapOvr>
  <p:transition spd="med" advClick="0" advTm="5000">
    <p:newsfla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Stakeholders</a:t>
            </a:r>
            <a:endParaRPr lang="en-US" dirty="0"/>
          </a:p>
        </p:txBody>
      </p:sp>
      <p:sp>
        <p:nvSpPr>
          <p:cNvPr id="3" name="Content Placeholder 2"/>
          <p:cNvSpPr>
            <a:spLocks noGrp="1"/>
          </p:cNvSpPr>
          <p:nvPr>
            <p:ph idx="1"/>
          </p:nvPr>
        </p:nvSpPr>
        <p:spPr/>
        <p:txBody>
          <a:bodyPr/>
          <a:lstStyle/>
          <a:p>
            <a:r>
              <a:rPr lang="en-GB" dirty="0"/>
              <a:t>Technology (IT) Department, but not as a subset, but as a client of the ITD. </a:t>
            </a:r>
            <a:endParaRPr lang="en-GB" dirty="0" smtClean="0"/>
          </a:p>
          <a:p>
            <a:r>
              <a:rPr lang="en-GB" dirty="0" smtClean="0"/>
              <a:t>Since </a:t>
            </a:r>
            <a:r>
              <a:rPr lang="en-GB" dirty="0"/>
              <a:t>an EDMS </a:t>
            </a:r>
            <a:r>
              <a:rPr lang="en-GB" dirty="0" smtClean="0"/>
              <a:t>has </a:t>
            </a:r>
            <a:r>
              <a:rPr lang="en-GB" dirty="0"/>
              <a:t>such a tremendous impact on the network, the IT department needs to be involved from the </a:t>
            </a:r>
            <a:r>
              <a:rPr lang="en-GB" dirty="0" smtClean="0"/>
              <a:t>beginning. </a:t>
            </a:r>
          </a:p>
          <a:p>
            <a:r>
              <a:rPr lang="en-GB" dirty="0" smtClean="0"/>
              <a:t>CIO </a:t>
            </a:r>
            <a:r>
              <a:rPr lang="en-GB" dirty="0"/>
              <a:t>must also have our business requirements set in order to drive the </a:t>
            </a:r>
            <a:r>
              <a:rPr lang="en-GB" dirty="0" smtClean="0"/>
              <a:t>technology. </a:t>
            </a:r>
            <a:endParaRPr lang="en-US" dirty="0"/>
          </a:p>
        </p:txBody>
      </p:sp>
    </p:spTree>
    <p:extLst>
      <p:ext uri="{BB962C8B-B14F-4D97-AF65-F5344CB8AC3E}">
        <p14:creationId xmlns:p14="http://schemas.microsoft.com/office/powerpoint/2010/main" val="2825218126"/>
      </p:ext>
    </p:extLst>
  </p:cSld>
  <p:clrMapOvr>
    <a:masterClrMapping/>
  </p:clrMapOvr>
  <p:transition spd="med" advClick="0" advTm="5000">
    <p:newsfla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Stakeholders 'Roles</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EDMS </a:t>
            </a:r>
            <a:r>
              <a:rPr lang="en-GB" dirty="0"/>
              <a:t>can be accomplished by creating a team consisting of staff from all levels. </a:t>
            </a:r>
            <a:endParaRPr lang="en-GB" dirty="0" smtClean="0"/>
          </a:p>
          <a:p>
            <a:r>
              <a:rPr lang="en-GB" dirty="0" smtClean="0"/>
              <a:t>Everyone </a:t>
            </a:r>
            <a:r>
              <a:rPr lang="en-GB" dirty="0"/>
              <a:t>must feel that they have an equal voice and stake in the process. </a:t>
            </a:r>
            <a:endParaRPr lang="en-GB" dirty="0" smtClean="0"/>
          </a:p>
          <a:p>
            <a:r>
              <a:rPr lang="en-GB" dirty="0" smtClean="0"/>
              <a:t>For </a:t>
            </a:r>
            <a:r>
              <a:rPr lang="en-GB" dirty="0"/>
              <a:t>the staff that is not included in this process, updates and minutes of project meetings can be posted on the Intranet for all to </a:t>
            </a:r>
            <a:r>
              <a:rPr lang="en-GB" dirty="0" smtClean="0"/>
              <a:t>view (Downing, 2006</a:t>
            </a:r>
            <a:r>
              <a:rPr lang="en-GB" dirty="0"/>
              <a:t>). </a:t>
            </a:r>
            <a:r>
              <a:rPr lang="en-GB" dirty="0" smtClean="0"/>
              <a:t> </a:t>
            </a:r>
          </a:p>
          <a:p>
            <a:r>
              <a:rPr lang="en-GB" dirty="0" smtClean="0"/>
              <a:t>Additionally</a:t>
            </a:r>
            <a:r>
              <a:rPr lang="en-GB" dirty="0"/>
              <a:t>, annual agency-wide meetings can be held so that all levels of staff can be updated on the progress of the project and to have a question and answer session. </a:t>
            </a:r>
            <a:endParaRPr lang="en-GB" dirty="0" smtClean="0"/>
          </a:p>
          <a:p>
            <a:r>
              <a:rPr lang="en-GB" dirty="0" smtClean="0"/>
              <a:t>It </a:t>
            </a:r>
            <a:r>
              <a:rPr lang="en-GB" dirty="0"/>
              <a:t>needs to be known that this is a collaborative effort in which not everything is written in stone and that we our open to change. </a:t>
            </a:r>
            <a:endParaRPr lang="en-US" dirty="0"/>
          </a:p>
        </p:txBody>
      </p:sp>
    </p:spTree>
    <p:extLst>
      <p:ext uri="{BB962C8B-B14F-4D97-AF65-F5344CB8AC3E}">
        <p14:creationId xmlns:p14="http://schemas.microsoft.com/office/powerpoint/2010/main" val="3447701266"/>
      </p:ext>
    </p:extLst>
  </p:cSld>
  <p:clrMapOvr>
    <a:masterClrMapping/>
  </p:clrMapOvr>
  <p:transition spd="med" advClick="0" advTm="5000">
    <p:newsfla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0" indent="-457200">
              <a:buNone/>
            </a:pPr>
            <a:r>
              <a:rPr lang="en-GB" dirty="0"/>
              <a:t>Downing, L. (2006). Implementing EDMS: Putting people first. </a:t>
            </a:r>
            <a:r>
              <a:rPr lang="en-GB" i="1" dirty="0"/>
              <a:t>Information Management</a:t>
            </a:r>
            <a:r>
              <a:rPr lang="en-GB" dirty="0"/>
              <a:t>, </a:t>
            </a:r>
            <a:r>
              <a:rPr lang="en-GB" i="1" dirty="0"/>
              <a:t>40</a:t>
            </a:r>
            <a:r>
              <a:rPr lang="en-GB" dirty="0"/>
              <a:t>(4), 44</a:t>
            </a:r>
            <a:r>
              <a:rPr lang="en-GB" dirty="0" smtClean="0"/>
              <a:t>.</a:t>
            </a:r>
          </a:p>
          <a:p>
            <a:pPr marL="0" indent="-457200">
              <a:buNone/>
            </a:pPr>
            <a:r>
              <a:rPr lang="en-GB" dirty="0" err="1"/>
              <a:t>Hajjar</a:t>
            </a:r>
            <a:r>
              <a:rPr lang="en-GB" dirty="0"/>
              <a:t>, D., &amp; </a:t>
            </a:r>
            <a:r>
              <a:rPr lang="en-GB" dirty="0" err="1"/>
              <a:t>AbouRizk</a:t>
            </a:r>
            <a:r>
              <a:rPr lang="en-GB" dirty="0"/>
              <a:t>, S. M. (2000). Integrating document management with project and company data. </a:t>
            </a:r>
            <a:r>
              <a:rPr lang="en-GB" i="1" dirty="0"/>
              <a:t>Journal of Computing in civil Engineering</a:t>
            </a:r>
            <a:r>
              <a:rPr lang="en-GB" dirty="0"/>
              <a:t>, </a:t>
            </a:r>
            <a:r>
              <a:rPr lang="en-GB" i="1" dirty="0"/>
              <a:t>14</a:t>
            </a:r>
            <a:r>
              <a:rPr lang="en-GB" dirty="0"/>
              <a:t>(1), 70-77.</a:t>
            </a:r>
            <a:endParaRPr lang="en-US" dirty="0"/>
          </a:p>
        </p:txBody>
      </p:sp>
    </p:spTree>
    <p:extLst>
      <p:ext uri="{BB962C8B-B14F-4D97-AF65-F5344CB8AC3E}">
        <p14:creationId xmlns:p14="http://schemas.microsoft.com/office/powerpoint/2010/main" val="1400896756"/>
      </p:ext>
    </p:extLst>
  </p:cSld>
  <p:clrMapOvr>
    <a:masterClrMapping/>
  </p:clrMapOvr>
  <p:transition spd="med" advClick="0" advTm="5000">
    <p:newsflash/>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746</TotalTime>
  <Words>2879</Words>
  <Application>Microsoft Office PowerPoint</Application>
  <PresentationFormat>On-screen Show (4:3)</PresentationFormat>
  <Paragraphs>141</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Hollywood Organic Co-op EDMS Implementation </vt:lpstr>
      <vt:lpstr>Introduction</vt:lpstr>
      <vt:lpstr>Legal Framework </vt:lpstr>
      <vt:lpstr>Government Policies</vt:lpstr>
      <vt:lpstr>EDMS Standards. </vt:lpstr>
      <vt:lpstr>Document Workflow Integration</vt:lpstr>
      <vt:lpstr>Basic Functions</vt:lpstr>
      <vt:lpstr>Optional Functions</vt:lpstr>
      <vt:lpstr>Optional Functions</vt:lpstr>
      <vt:lpstr>Selection Process</vt:lpstr>
      <vt:lpstr>Selection Process</vt:lpstr>
      <vt:lpstr>Implementation Plan</vt:lpstr>
      <vt:lpstr>EDMS Management.</vt:lpstr>
      <vt:lpstr>Stakeholders</vt:lpstr>
      <vt:lpstr>Stakeholders 'Roles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communication</dc:title>
  <dc:creator>user</dc:creator>
  <cp:lastModifiedBy>ZACK</cp:lastModifiedBy>
  <cp:revision>167</cp:revision>
  <dcterms:created xsi:type="dcterms:W3CDTF">2018-09-02T16:40:33Z</dcterms:created>
  <dcterms:modified xsi:type="dcterms:W3CDTF">2019-06-24T16:42:21Z</dcterms:modified>
</cp:coreProperties>
</file>